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8.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0.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04" r:id="rId10"/>
    <p:sldMasterId id="2147483937" r:id="rId11"/>
    <p:sldMasterId id="2147483969" r:id="rId12"/>
    <p:sldMasterId id="2147483998" r:id="rId13"/>
    <p:sldMasterId id="2147484031" r:id="rId14"/>
  </p:sldMasterIdLst>
  <p:notesMasterIdLst>
    <p:notesMasterId r:id="rId75"/>
  </p:notesMasterIdLst>
  <p:sldIdLst>
    <p:sldId id="256" r:id="rId15"/>
    <p:sldId id="658" r:id="rId16"/>
    <p:sldId id="659" r:id="rId17"/>
    <p:sldId id="556" r:id="rId18"/>
    <p:sldId id="624" r:id="rId19"/>
    <p:sldId id="633" r:id="rId20"/>
    <p:sldId id="627" r:id="rId21"/>
    <p:sldId id="641" r:id="rId22"/>
    <p:sldId id="629" r:id="rId23"/>
    <p:sldId id="638" r:id="rId24"/>
    <p:sldId id="634" r:id="rId25"/>
    <p:sldId id="660" r:id="rId26"/>
    <p:sldId id="631" r:id="rId27"/>
    <p:sldId id="557" r:id="rId28"/>
    <p:sldId id="632" r:id="rId29"/>
    <p:sldId id="612" r:id="rId30"/>
    <p:sldId id="580" r:id="rId31"/>
    <p:sldId id="609" r:id="rId32"/>
    <p:sldId id="572" r:id="rId33"/>
    <p:sldId id="573" r:id="rId34"/>
    <p:sldId id="613" r:id="rId35"/>
    <p:sldId id="654" r:id="rId36"/>
    <p:sldId id="637" r:id="rId37"/>
    <p:sldId id="642" r:id="rId38"/>
    <p:sldId id="644" r:id="rId39"/>
    <p:sldId id="640" r:id="rId40"/>
    <p:sldId id="646" r:id="rId41"/>
    <p:sldId id="643" r:id="rId42"/>
    <p:sldId id="645" r:id="rId43"/>
    <p:sldId id="655" r:id="rId44"/>
    <p:sldId id="636" r:id="rId45"/>
    <p:sldId id="647" r:id="rId46"/>
    <p:sldId id="648" r:id="rId47"/>
    <p:sldId id="649" r:id="rId48"/>
    <p:sldId id="656" r:id="rId49"/>
    <p:sldId id="635" r:id="rId50"/>
    <p:sldId id="650" r:id="rId51"/>
    <p:sldId id="651" r:id="rId52"/>
    <p:sldId id="652" r:id="rId53"/>
    <p:sldId id="653" r:id="rId54"/>
    <p:sldId id="657" r:id="rId55"/>
    <p:sldId id="630" r:id="rId56"/>
    <p:sldId id="607" r:id="rId57"/>
    <p:sldId id="567" r:id="rId58"/>
    <p:sldId id="582" r:id="rId59"/>
    <p:sldId id="562" r:id="rId60"/>
    <p:sldId id="563" r:id="rId61"/>
    <p:sldId id="564" r:id="rId62"/>
    <p:sldId id="620" r:id="rId63"/>
    <p:sldId id="621" r:id="rId64"/>
    <p:sldId id="622" r:id="rId65"/>
    <p:sldId id="593" r:id="rId66"/>
    <p:sldId id="662" r:id="rId67"/>
    <p:sldId id="663" r:id="rId68"/>
    <p:sldId id="664" r:id="rId69"/>
    <p:sldId id="665" r:id="rId70"/>
    <p:sldId id="604" r:id="rId71"/>
    <p:sldId id="605" r:id="rId72"/>
    <p:sldId id="495" r:id="rId73"/>
    <p:sldId id="454" r:id="rId7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58"/>
            <p14:sldId id="659"/>
            <p14:sldId id="556"/>
          </p14:sldIdLst>
        </p14:section>
        <p14:section name="App Service" id="{6ECFEE84-0763-4195-A954-1A6BD7FD1EFF}">
          <p14:sldIdLst>
            <p14:sldId id="624"/>
            <p14:sldId id="633"/>
            <p14:sldId id="627"/>
            <p14:sldId id="641"/>
            <p14:sldId id="629"/>
          </p14:sldIdLst>
        </p14:section>
        <p14:section name="Web Apps" id="{E641CDA6-7EC5-4AD1-9A94-804AEF9FCBF3}">
          <p14:sldIdLst>
            <p14:sldId id="638"/>
            <p14:sldId id="634"/>
            <p14:sldId id="660"/>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662"/>
            <p14:sldId id="663"/>
            <p14:sldId id="664"/>
            <p14:sldId id="665"/>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55950" autoAdjust="0"/>
  </p:normalViewPr>
  <p:slideViewPr>
    <p:cSldViewPr snapToGrid="0">
      <p:cViewPr varScale="1">
        <p:scale>
          <a:sx n="51" d="100"/>
          <a:sy n="51" d="100"/>
        </p:scale>
        <p:origin x="2112" y="6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7.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smtClean="0">
              <a:solidFill>
                <a:schemeClr val="bg1"/>
              </a:solidFill>
            </a:rPr>
            <a:t>Build your API</a:t>
          </a:r>
          <a:endParaRPr lang="en-US" dirty="0">
            <a:solidFill>
              <a:schemeClr val="bg1"/>
            </a:solidFill>
          </a:endParaRP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smtClean="0">
              <a:solidFill>
                <a:schemeClr val="bg1"/>
              </a:solidFill>
            </a:rPr>
            <a:t>Consume APIs</a:t>
          </a:r>
          <a:endParaRPr lang="en-US" dirty="0">
            <a:solidFill>
              <a:schemeClr val="bg1"/>
            </a:solidFill>
          </a:endParaRP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smtClean="0">
              <a:solidFill>
                <a:schemeClr val="tx2"/>
              </a:solidFill>
            </a:rPr>
            <a:t>Web Apps++: Bring you API as is in your language of choice</a:t>
          </a:r>
          <a:endParaRPr lang="en-US" dirty="0">
            <a:solidFill>
              <a:schemeClr val="tx2"/>
            </a:solidFill>
          </a:endParaRP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smtClean="0">
              <a:solidFill>
                <a:schemeClr val="tx2"/>
              </a:solidFill>
            </a:rPr>
            <a:t>API discovery</a:t>
          </a:r>
          <a:endParaRPr lang="en-US" dirty="0">
            <a:solidFill>
              <a:schemeClr val="tx2"/>
            </a:solidFill>
          </a:endParaRP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smtClean="0">
              <a:solidFill>
                <a:schemeClr val="tx2"/>
              </a:solidFill>
            </a:rPr>
            <a:t>SDK generation</a:t>
          </a:r>
          <a:endParaRPr lang="en-US" dirty="0">
            <a:solidFill>
              <a:schemeClr val="tx2"/>
            </a:solidFill>
          </a:endParaRP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smtClean="0">
              <a:solidFill>
                <a:schemeClr val="tx2"/>
              </a:solidFill>
            </a:rPr>
            <a:t>SSO, </a:t>
          </a:r>
          <a:br>
            <a:rPr lang="en-US" dirty="0" smtClean="0">
              <a:solidFill>
                <a:schemeClr val="tx2"/>
              </a:solidFill>
            </a:rPr>
          </a:br>
          <a:r>
            <a:rPr lang="en-US" dirty="0" smtClean="0">
              <a:solidFill>
                <a:schemeClr val="tx2"/>
              </a:solidFill>
            </a:rPr>
            <a:t>handled by server</a:t>
          </a:r>
          <a:endParaRPr lang="en-US" dirty="0">
            <a:solidFill>
              <a:schemeClr val="tx2"/>
            </a:solidFill>
          </a:endParaRP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smtClean="0">
              <a:solidFill>
                <a:schemeClr val="tx2"/>
              </a:solidFill>
            </a:rPr>
            <a:t>Authentication, </a:t>
          </a:r>
          <a:br>
            <a:rPr lang="en-US" dirty="0" smtClean="0">
              <a:solidFill>
                <a:schemeClr val="tx2"/>
              </a:solidFill>
            </a:rPr>
          </a:br>
          <a:r>
            <a:rPr lang="en-US" dirty="0" smtClean="0">
              <a:solidFill>
                <a:schemeClr val="tx2"/>
              </a:solidFill>
            </a:rPr>
            <a:t>built-in to mobile and web SDKs</a:t>
          </a:r>
          <a:endParaRPr lang="en-US" dirty="0">
            <a:solidFill>
              <a:schemeClr val="tx2"/>
            </a:solidFill>
          </a:endParaRP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smtClean="0">
              <a:solidFill>
                <a:schemeClr val="tx2"/>
              </a:solidFill>
            </a:rPr>
            <a:t>Expose enterprise APIs</a:t>
          </a:r>
          <a:endParaRPr lang="en-US" dirty="0">
            <a:solidFill>
              <a:schemeClr val="tx2"/>
            </a:solidFill>
          </a:endParaRP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smtClean="0">
              <a:solidFill>
                <a:schemeClr val="tx2"/>
              </a:solidFill>
            </a:rPr>
            <a:t>Microservice style</a:t>
          </a:r>
          <a:endParaRPr lang="en-US" dirty="0">
            <a:solidFill>
              <a:schemeClr val="tx2"/>
            </a:solidFill>
          </a:endParaRP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smtClean="0">
              <a:solidFill>
                <a:schemeClr val="tx2"/>
              </a:solidFill>
            </a:rPr>
            <a:t>Metadata contract</a:t>
          </a:r>
          <a:endParaRPr lang="en-US" dirty="0">
            <a:solidFill>
              <a:schemeClr val="tx2"/>
            </a:solidFill>
          </a:endParaRP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smtClean="0">
              <a:solidFill>
                <a:schemeClr val="tx2"/>
              </a:solidFill>
            </a:rPr>
            <a:t>SSO</a:t>
          </a:r>
          <a:endParaRPr lang="en-US" dirty="0">
            <a:solidFill>
              <a:schemeClr val="tx2"/>
            </a:solidFill>
          </a:endParaRP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smtClean="0">
              <a:solidFill>
                <a:schemeClr val="tx2"/>
              </a:solidFill>
            </a:rPr>
            <a:t>Simple access control</a:t>
          </a:r>
          <a:endParaRPr lang="en-US" dirty="0">
            <a:solidFill>
              <a:schemeClr val="tx2"/>
            </a:solidFill>
          </a:endParaRP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smtClean="0">
              <a:solidFill>
                <a:schemeClr val="tx2"/>
              </a:solidFill>
            </a:rPr>
            <a:t>Gallery – public &amp; organization</a:t>
          </a:r>
          <a:endParaRPr lang="en-US" dirty="0">
            <a:solidFill>
              <a:schemeClr val="tx2"/>
            </a:solidFill>
          </a:endParaRP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Consume APIs</a:t>
          </a:r>
          <a:endParaRPr lang="en-US" sz="3000" kern="1200" dirty="0">
            <a:solidFill>
              <a:schemeClr val="bg1"/>
            </a:solidFill>
          </a:endParaRP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Authentication, </a:t>
          </a:r>
          <a:br>
            <a:rPr lang="en-US" sz="1400" kern="1200" dirty="0" smtClean="0">
              <a:solidFill>
                <a:schemeClr val="tx2"/>
              </a:solidFill>
            </a:rPr>
          </a:br>
          <a:r>
            <a:rPr lang="en-US" sz="1400" kern="1200" dirty="0" smtClean="0">
              <a:solidFill>
                <a:schemeClr val="tx2"/>
              </a:solidFill>
            </a:rPr>
            <a:t>built-in to mobile and web SDKs</a:t>
          </a:r>
          <a:endParaRPr lang="en-US" sz="1400" kern="1200" dirty="0">
            <a:solidFill>
              <a:schemeClr val="tx2"/>
            </a:solidFill>
          </a:endParaRP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 </a:t>
          </a:r>
          <a:br>
            <a:rPr lang="en-US" sz="1400" kern="1200" dirty="0" smtClean="0">
              <a:solidFill>
                <a:schemeClr val="tx2"/>
              </a:solidFill>
            </a:rPr>
          </a:br>
          <a:r>
            <a:rPr lang="en-US" sz="1400" kern="1200" dirty="0" smtClean="0">
              <a:solidFill>
                <a:schemeClr val="tx2"/>
              </a:solidFill>
            </a:rPr>
            <a:t>handled by server</a:t>
          </a:r>
          <a:endParaRPr lang="en-US" sz="1400" kern="1200" dirty="0">
            <a:solidFill>
              <a:schemeClr val="tx2"/>
            </a:solidFill>
          </a:endParaRP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SDK generation</a:t>
          </a:r>
          <a:endParaRPr lang="en-US" sz="1400" kern="1200" dirty="0">
            <a:solidFill>
              <a:schemeClr val="tx2"/>
            </a:solidFill>
          </a:endParaRP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API discovery</a:t>
          </a:r>
          <a:endParaRPr lang="en-US" sz="1400" kern="1200" dirty="0">
            <a:solidFill>
              <a:schemeClr val="tx2"/>
            </a:solidFill>
          </a:endParaRP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Gallery – public &amp; organization</a:t>
          </a:r>
          <a:endParaRPr lang="en-US" sz="1400" kern="1200" dirty="0">
            <a:solidFill>
              <a:schemeClr val="tx2"/>
            </a:solidFill>
          </a:endParaRP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Build your API</a:t>
          </a:r>
          <a:endParaRPr lang="en-US" sz="3000" kern="1200" dirty="0">
            <a:solidFill>
              <a:schemeClr val="bg1"/>
            </a:solidFill>
          </a:endParaRP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Web Apps++: Bring you API as is in your language of choice</a:t>
          </a:r>
          <a:endParaRPr lang="en-US" sz="1400" kern="1200" dirty="0">
            <a:solidFill>
              <a:schemeClr val="tx2"/>
            </a:solidFill>
          </a:endParaRP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Simple access control</a:t>
          </a:r>
          <a:endParaRPr lang="en-US" sz="1400" kern="1200" dirty="0">
            <a:solidFill>
              <a:schemeClr val="tx2"/>
            </a:solidFill>
          </a:endParaRP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a:t>
          </a:r>
          <a:endParaRPr lang="en-US" sz="1400" kern="1200" dirty="0">
            <a:solidFill>
              <a:schemeClr val="tx2"/>
            </a:solidFill>
          </a:endParaRP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Metadata contract</a:t>
          </a:r>
          <a:endParaRPr lang="en-US" sz="1400" kern="1200" dirty="0">
            <a:solidFill>
              <a:schemeClr val="tx2"/>
            </a:solidFill>
          </a:endParaRP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Microservice style</a:t>
          </a:r>
          <a:endParaRPr lang="en-US" sz="1400" kern="1200" dirty="0">
            <a:solidFill>
              <a:schemeClr val="tx2"/>
            </a:solidFill>
          </a:endParaRP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Expose enterprise APIs</a:t>
          </a:r>
          <a:endParaRPr lang="en-US" sz="1400" kern="1200" dirty="0">
            <a:solidFill>
              <a:schemeClr val="tx2"/>
            </a:solidFill>
          </a:endParaRP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88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r>
              <a:rPr lang="en-US" baseline="0" smtClean="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a:t>
            </a:r>
            <a:r>
              <a:rPr lang="en-US" baseline="0" dirty="0" smtClean="0"/>
              <a:t> of it as a three way end to end process</a:t>
            </a:r>
          </a:p>
          <a:p>
            <a:endParaRPr lang="en-US" baseline="0" dirty="0" smtClean="0"/>
          </a:p>
          <a:p>
            <a:r>
              <a:rPr lang="en-US" baseline="0" dirty="0" smtClean="0"/>
              <a:t>Whether </a:t>
            </a:r>
            <a:r>
              <a:rPr lang="en-US" baseline="0" dirty="0" err="1" smtClean="0"/>
              <a:t>youre</a:t>
            </a:r>
            <a:r>
              <a:rPr lang="en-US" baseline="0" dirty="0" smtClean="0"/>
              <a:t> making a mobile app, web app, server application</a:t>
            </a:r>
          </a:p>
          <a:p>
            <a:endParaRPr lang="en-US" baseline="0" dirty="0" smtClean="0"/>
          </a:p>
          <a:p>
            <a:r>
              <a:rPr lang="en-US" baseline="0" dirty="0" smtClean="0"/>
              <a:t>Some instances its as easy as adding via right click in VS</a:t>
            </a:r>
          </a:p>
          <a:p>
            <a:endParaRPr lang="en-US" baseline="0" dirty="0" smtClean="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11/2/2015 10:46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9392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11/2/2015 10:49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43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851" indent="-228851">
              <a:buFont typeface="+mj-lt"/>
              <a:buAutoNum type="arabicPeriod"/>
            </a:pPr>
            <a:r>
              <a:rPr lang="en-US" dirty="0" smtClean="0"/>
              <a:t>[Continue</a:t>
            </a:r>
            <a:r>
              <a:rPr lang="en-US" baseline="0" dirty="0" smtClean="0"/>
              <a:t> with previous slide]</a:t>
            </a:r>
            <a:endParaRPr lang="en-US" dirty="0" smtClean="0"/>
          </a:p>
          <a:p>
            <a:pPr marL="228851" indent="-228851">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851" indent="-228851">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851" indent="-228851">
              <a:buFont typeface="+mj-lt"/>
              <a:buAutoNum type="arabicPeriod"/>
            </a:pPr>
            <a:r>
              <a:rPr lang="en-US" dirty="0" smtClean="0"/>
              <a:t>You’ll have shorted cycle time, faster feedback loops, and faster speed to market. [Click]</a:t>
            </a:r>
          </a:p>
          <a:p>
            <a:pPr marL="228851" indent="-228851">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851" indent="-228851">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4923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API and Logic in Preview</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46603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3521042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9.xml"/><Relationship Id="rId5" Type="http://schemas.openxmlformats.org/officeDocument/2006/relationships/image" Target="../media/image26.png"/><Relationship Id="rId4" Type="http://schemas.microsoft.com/office/2007/relationships/hdphoto" Target="../media/hdphoto1.wdp"/></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1.xml"/><Relationship Id="rId5" Type="http://schemas.openxmlformats.org/officeDocument/2006/relationships/image" Target="../media/image26.png"/><Relationship Id="rId4" Type="http://schemas.microsoft.com/office/2007/relationships/hdphoto" Target="../media/hdphoto1.wdp"/></Relationships>
</file>

<file path=ppt/slideLayouts/_rels/slideLayout2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1991426"/>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74739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7068665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18406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447306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213891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351445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050159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02-11-2015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02-11-2015</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11/2/2015</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39257248"/>
      </p:ext>
    </p:extLst>
  </p:cSld>
  <p:clrMapOvr>
    <a:masterClrMapping/>
  </p:clrMapOvr>
  <p:transition>
    <p:fade/>
  </p:transition>
  <p:timing>
    <p:tnLst>
      <p:par>
        <p:cTn id="1" dur="indefinite" restart="never" nodeType="tmRoot"/>
      </p:par>
    </p:tnLst>
  </p:timing>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897877976"/>
      </p:ext>
    </p:extLst>
  </p:cSld>
  <p:clrMapOvr>
    <a:masterClrMapping/>
  </p:clrMapOvr>
  <p:transition>
    <p:fade/>
  </p:transition>
  <p:timing>
    <p:tnLst>
      <p:par>
        <p:cTn id="1" dur="indefinite" restart="never" nodeType="tmRoot"/>
      </p:par>
    </p:tnLst>
  </p:timing>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918009392"/>
      </p:ext>
    </p:extLst>
  </p:cSld>
  <p:clrMapOvr>
    <a:masterClrMapping/>
  </p:clrMapOvr>
  <p:transition>
    <p:fade/>
  </p:transition>
  <p:timing>
    <p:tnLst>
      <p:par>
        <p:cTn id="1" dur="indefinite" restart="never" nodeType="tmRoot"/>
      </p:par>
    </p:tnLst>
  </p:timing>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82072032"/>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05165415"/>
      </p:ext>
    </p:extLst>
  </p:cSld>
  <p:clrMapOvr>
    <a:masterClrMapping/>
  </p:clrMapOvr>
  <p:transition>
    <p:fade/>
  </p:transition>
  <p:timing>
    <p:tnLst>
      <p:par>
        <p:cTn id="1" dur="indefinite" restart="never" nodeType="tmRoot"/>
      </p:par>
    </p:tnLst>
  </p:timing>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10442154"/>
      </p:ext>
    </p:extLst>
  </p:cSld>
  <p:clrMapOvr>
    <a:masterClrMapping/>
  </p:clrMapOvr>
  <p:transition>
    <p:fade/>
  </p:transition>
  <p:timing>
    <p:tnLst>
      <p:par>
        <p:cTn id="1" dur="indefinite" restart="never" nodeType="tmRoot"/>
      </p:par>
    </p:tnLst>
  </p:timing>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6901533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84396251"/>
      </p:ext>
    </p:extLst>
  </p:cSld>
  <p:clrMapOvr>
    <a:masterClrMapping/>
  </p:clrMapOvr>
  <p:transition>
    <p:fade/>
  </p:transition>
  <p:timing>
    <p:tnLst>
      <p:par>
        <p:cTn id="1" dur="indefinite" restart="never" nodeType="tmRoot"/>
      </p:par>
    </p:tnLst>
  </p:timing>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66784508"/>
      </p:ext>
    </p:extLst>
  </p:cSld>
  <p:clrMapOvr>
    <a:masterClrMapping/>
  </p:clrMapOvr>
  <p:transition>
    <p:fade/>
  </p:transition>
  <p:timing>
    <p:tnLst>
      <p:par>
        <p:cTn id="1" dur="indefinite" restart="never" nodeType="tmRoot"/>
      </p:par>
    </p:tnLst>
  </p:timing>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40369940"/>
      </p:ext>
    </p:extLst>
  </p:cSld>
  <p:clrMapOvr>
    <a:masterClrMapping/>
  </p:clrMapOvr>
  <p:transition>
    <p:fade/>
  </p:transition>
  <p:timing>
    <p:tnLst>
      <p:par>
        <p:cTn id="1" dur="indefinite" restart="never" nodeType="tmRoot"/>
      </p:par>
    </p:tnLst>
  </p:timing>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385913821"/>
      </p:ext>
    </p:extLst>
  </p:cSld>
  <p:clrMapOvr>
    <a:masterClrMapping/>
  </p:clrMapOvr>
  <p:transition>
    <p:fade/>
  </p:transition>
  <p:timing>
    <p:tnLst>
      <p:par>
        <p:cTn id="1" dur="indefinite" restart="never" nodeType="tmRoot"/>
      </p:par>
    </p:tnLst>
  </p:timing>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267723408"/>
      </p:ext>
    </p:extLst>
  </p:cSld>
  <p:clrMapOvr>
    <a:masterClrMapping/>
  </p:clrMapOvr>
  <p:transition>
    <p:fade/>
  </p:transition>
  <p:timing>
    <p:tnLst>
      <p:par>
        <p:cTn id="1" dur="indefinite" restart="never" nodeType="tmRoot"/>
      </p:par>
    </p:tnLst>
  </p:timing>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381735343"/>
      </p:ext>
    </p:extLst>
  </p:cSld>
  <p:clrMapOvr>
    <a:masterClrMapping/>
  </p:clrMapOvr>
  <p:transition>
    <p:fade/>
  </p:transition>
  <p:timing>
    <p:tnLst>
      <p:par>
        <p:cTn id="1" dur="indefinite" restart="never" nodeType="tmRoot"/>
      </p:par>
    </p:tnLst>
  </p:timing>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69214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7122009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982530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781021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176836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3091119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625714267"/>
      </p:ext>
    </p:extLst>
  </p:cSld>
  <p:clrMapOvr>
    <a:masterClrMapping/>
  </p:clrMapOvr>
  <p:transition>
    <p:fade/>
  </p:transition>
  <p:timing>
    <p:tnLst>
      <p:par>
        <p:cTn id="1" dur="indefinite" restart="never" nodeType="tmRoot"/>
      </p:par>
    </p:tnLst>
  </p:timing>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265045875"/>
      </p:ext>
    </p:extLst>
  </p:cSld>
  <p:clrMapOvr>
    <a:masterClrMapping/>
  </p:clrMapOvr>
  <p:transition>
    <p:fade/>
  </p:transition>
  <p:timing>
    <p:tnLst>
      <p:par>
        <p:cTn id="1" dur="indefinite" restart="never" nodeType="tmRoot"/>
      </p:par>
    </p:tnLst>
  </p:timing>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26575172"/>
      </p:ext>
    </p:extLst>
  </p:cSld>
  <p:clrMapOvr>
    <a:masterClrMapping/>
  </p:clrMapOvr>
  <p:transition>
    <p:fade/>
  </p:transition>
  <p:timing>
    <p:tnLst>
      <p:par>
        <p:cTn id="1" dur="indefinite" restart="never" nodeType="tmRoot"/>
      </p:par>
    </p:tnLst>
  </p:timing>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245095"/>
      </p:ext>
    </p:extLst>
  </p:cSld>
  <p:clrMapOvr>
    <a:masterClrMapping/>
  </p:clrMapOvr>
  <p:transition>
    <p:fade/>
  </p:transition>
  <p:timing>
    <p:tnLst>
      <p:par>
        <p:cTn id="1" dur="indefinite" restart="never" nodeType="tmRoot"/>
      </p:par>
    </p:tnLst>
  </p:timing>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452999013"/>
      </p:ext>
    </p:extLst>
  </p:cSld>
  <p:clrMapOvr>
    <a:masterClrMapping/>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389951820"/>
      </p:ext>
    </p:extLst>
  </p:cSld>
  <p:clrMapOvr>
    <a:masterClrMapping/>
  </p:clrMapOvr>
  <p:transition>
    <p:fade/>
  </p:transition>
  <p:timing>
    <p:tnLst>
      <p:par>
        <p:cTn id="1" dur="indefinite" restart="never" nodeType="tmRoot"/>
      </p:par>
    </p:tnLst>
  </p:timing>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242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71615600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53995"/>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3070964950"/>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1215873427"/>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39916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748984520"/>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411727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99708456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44794598"/>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185722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6196518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8135518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49477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7897009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72103374"/>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23687481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071402120"/>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85845769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37034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038968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9422980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435320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61760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392302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56320169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741134482"/>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7881311"/>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251079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474173182"/>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9695384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451972240"/>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166731561"/>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196377485"/>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387732959"/>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318131562"/>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37153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1943763957"/>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6" name="Presenter"/>
          <p:cNvSpPr txBox="1">
            <a:spLocks/>
          </p:cNvSpPr>
          <p:nvPr/>
        </p:nvSpPr>
        <p:spPr>
          <a:xfrm>
            <a:off x="6342214" y="5233035"/>
            <a:ext cx="5669955"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283"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2303160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749310053"/>
      </p:ext>
    </p:extLst>
  </p:cSld>
  <p:clrMapOvr>
    <a:masterClrMapping/>
  </p:clrMapOvr>
  <p:transition>
    <p:fade/>
  </p:transition>
  <p:timing>
    <p:tnLst>
      <p:par>
        <p:cTn id="1" dur="indefinite" restart="never" nodeType="tmRoot"/>
      </p:par>
    </p:tnLst>
  </p:timing>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9" name="Title"/>
          <p:cNvSpPr>
            <a:spLocks noGrp="1"/>
          </p:cNvSpPr>
          <p:nvPr>
            <p:ph type="title" hasCustomPrompt="1"/>
          </p:nvPr>
        </p:nvSpPr>
        <p:spPr>
          <a:xfrm>
            <a:off x="0" y="2194770"/>
            <a:ext cx="12192001"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415856784"/>
      </p:ext>
    </p:extLst>
  </p:cSld>
  <p:clrMapOvr>
    <a:masterClrMapping/>
  </p:clrMapOvr>
  <p:transition>
    <p:fade/>
  </p:transition>
  <p:timing>
    <p:tnLst>
      <p:par>
        <p:cTn id="1" dur="indefinite" restart="never" nodeType="tmRoot"/>
      </p:par>
    </p:tnLst>
  </p:timing>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3"/>
            <a:ext cx="10722224"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698807064"/>
      </p:ext>
    </p:extLst>
  </p:cSld>
  <p:clrMapOvr>
    <a:masterClrMapping/>
  </p:clrMapOvr>
  <p:transition>
    <p:fade/>
  </p:transition>
  <p:timing>
    <p:tnLst>
      <p:par>
        <p:cTn id="1" dur="indefinite" restart="never" nodeType="tmRoot"/>
      </p:par>
    </p:tnLst>
  </p:timing>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2589995607"/>
      </p:ext>
    </p:extLst>
  </p:cSld>
  <p:clrMapOvr>
    <a:masterClrMapping/>
  </p:clrMapOvr>
  <p:transition>
    <p:fade/>
  </p:transition>
  <p:timing>
    <p:tnLst>
      <p:par>
        <p:cTn id="1" dur="indefinite" restart="never" nodeType="tmRoot"/>
      </p:par>
    </p:tnLst>
  </p:timing>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1319380375"/>
      </p:ext>
    </p:extLst>
  </p:cSld>
  <p:clrMapOvr>
    <a:masterClrMapping/>
  </p:clrMapOvr>
  <p:transition>
    <p:fade/>
  </p:transition>
  <p:timing>
    <p:tnLst>
      <p:par>
        <p:cTn id="1" dur="indefinite" restart="never" nodeType="tmRoot"/>
      </p:par>
    </p:tnLst>
  </p:timing>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7803182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985630139"/>
      </p:ext>
    </p:extLst>
  </p:cSld>
  <p:clrMapOvr>
    <a:masterClrMapping/>
  </p:clrMapOvr>
  <p:transition>
    <p:fade/>
  </p:transition>
  <p:timing>
    <p:tnLst>
      <p:par>
        <p:cTn id="1" dur="indefinite" restart="never" nodeType="tmRoot"/>
      </p:par>
    </p:tnLst>
  </p:timing>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796663621"/>
      </p:ext>
    </p:extLst>
  </p:cSld>
  <p:clrMapOvr>
    <a:masterClrMapping/>
  </p:clrMapOvr>
  <p:transition>
    <p:fade/>
  </p:transition>
  <p:timing>
    <p:tnLst>
      <p:par>
        <p:cTn id="1" dur="indefinite" restart="never" nodeType="tmRoot"/>
      </p:par>
    </p:tnLst>
  </p:timing>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103434718"/>
      </p:ext>
    </p:extLst>
  </p:cSld>
  <p:clrMapOvr>
    <a:masterClrMapping/>
  </p:clrMapOvr>
  <p:transition>
    <p:fade/>
  </p:transition>
  <p:timing>
    <p:tnLst>
      <p:par>
        <p:cTn id="1" dur="indefinite" restart="never" nodeType="tmRoot"/>
      </p:par>
    </p:tnLst>
  </p:timing>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2" name="Body"/>
          <p:cNvSpPr>
            <a:spLocks noGrp="1"/>
          </p:cNvSpPr>
          <p:nvPr>
            <p:ph type="body" sz="quarter" idx="11"/>
          </p:nvPr>
        </p:nvSpPr>
        <p:spPr>
          <a:xfrm>
            <a:off x="373985" y="4824406"/>
            <a:ext cx="6750030"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3"/>
            <a:ext cx="9976363"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478251510"/>
      </p:ext>
    </p:extLst>
  </p:cSld>
  <p:clrMapOvr>
    <a:masterClrMapping/>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3"/>
            <a:ext cx="9976363"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1824046183"/>
      </p:ext>
    </p:extLst>
  </p:cSld>
  <p:clrMapOvr>
    <a:masterClrMapping/>
  </p:clrMapOvr>
  <p:transition>
    <p:fade/>
  </p:transition>
  <p:timing>
    <p:tnLst>
      <p:par>
        <p:cTn id="1" dur="indefinite" restart="never" nodeType="tmRoot"/>
      </p:par>
    </p:tnLst>
  </p:timing>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987064395"/>
      </p:ext>
    </p:extLst>
  </p:cSld>
  <p:clrMapOvr>
    <a:masterClrMapping/>
  </p:clrMapOvr>
  <p:transition>
    <p:fade/>
  </p:transition>
  <p:timing>
    <p:tnLst>
      <p:par>
        <p:cTn id="1" dur="indefinite" restart="never" nodeType="tmRoot"/>
      </p:par>
    </p:tnLst>
  </p:timing>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4909965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9159302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3" y="5576549"/>
            <a:ext cx="8069064"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99543072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0992301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9"/>
            <a:ext cx="8625516"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4679866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4790246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2" y="2317689"/>
            <a:ext cx="11614318"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906"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152270543"/>
      </p:ext>
    </p:extLst>
  </p:cSld>
  <p:clrMapOvr>
    <a:masterClrMapping/>
  </p:clrMapOvr>
  <p:transition>
    <p:fade/>
  </p:transition>
  <p:timing>
    <p:tnLst>
      <p:par>
        <p:cTn id="1" dur="indefinite" restart="never" nodeType="tmRoot"/>
      </p:par>
    </p:tnLst>
  </p:timing>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129869479"/>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928125008"/>
      </p:ext>
    </p:extLst>
  </p:cSld>
  <p:clrMapOvr>
    <a:masterClrMapping/>
  </p:clrMapOvr>
  <p:transition>
    <p:fade/>
  </p:transition>
  <p:timing>
    <p:tnLst>
      <p:par>
        <p:cTn id="1" dur="indefinite" restart="never" nodeType="tmRoot"/>
      </p:par>
    </p:tnLst>
  </p:timing>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5268781"/>
      </p:ext>
    </p:extLst>
  </p:cSld>
  <p:clrMapOvr>
    <a:masterClrMapping/>
  </p:clrMapOvr>
  <p:transition>
    <p:fade/>
  </p:transition>
  <p:timing>
    <p:tnLst>
      <p:par>
        <p:cTn id="1" dur="indefinite" restart="never" nodeType="tmRoot"/>
      </p:par>
    </p:tnLst>
  </p:timing>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1037509"/>
      </p:ext>
    </p:extLst>
  </p:cSld>
  <p:clrMapOvr>
    <a:masterClrMapping/>
  </p:clrMapOvr>
  <p:transition>
    <p:fade/>
  </p:transition>
  <p:timing>
    <p:tnLst>
      <p:par>
        <p:cTn id="1" dur="indefinite" restart="never" nodeType="tmRoot"/>
      </p:par>
    </p:tnLst>
  </p:timing>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6"/>
            <a:ext cx="10086517"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1016693133"/>
      </p:ext>
    </p:extLst>
  </p:cSld>
  <p:clrMapOvr>
    <a:masterClrMapping/>
  </p:clrMapOvr>
  <p:transition>
    <p:fade/>
  </p:transition>
  <p:timing>
    <p:tnLst>
      <p:par>
        <p:cTn id="1" dur="indefinite" restart="never" nodeType="tmRoot"/>
      </p:par>
    </p:tnLst>
  </p:timing>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5781908"/>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230256679"/>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54009406"/>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659325712"/>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algn="l" defTabSz="93227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885247309"/>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00713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6" y="6061767"/>
            <a:ext cx="1522403"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0183479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9"/>
            <a:ext cx="12188887" cy="2551127"/>
          </a:xfrm>
          <a:prstGeom prst="rect">
            <a:avLst/>
          </a:prstGeom>
          <a:solidFill>
            <a:srgbClr val="4DA0E2"/>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6"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8"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Yammer hashtag</a:t>
            </a:r>
            <a:endParaRPr lang="en-US" dirty="0"/>
          </a:p>
        </p:txBody>
      </p:sp>
    </p:spTree>
    <p:extLst>
      <p:ext uri="{BB962C8B-B14F-4D97-AF65-F5344CB8AC3E}">
        <p14:creationId xmlns:p14="http://schemas.microsoft.com/office/powerpoint/2010/main" val="25317712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Yammer hashtag</a:t>
            </a:r>
            <a:endParaRPr lang="en-US" dirty="0"/>
          </a:p>
        </p:txBody>
      </p:sp>
    </p:spTree>
    <p:extLst>
      <p:ext uri="{BB962C8B-B14F-4D97-AF65-F5344CB8AC3E}">
        <p14:creationId xmlns:p14="http://schemas.microsoft.com/office/powerpoint/2010/main" val="172973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937270805"/>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2"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7617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7"/>
            <a:ext cx="12192434" cy="3227867"/>
          </a:xfrm>
          <a:prstGeom prst="rect">
            <a:avLst/>
          </a:prstGeom>
        </p:spPr>
      </p:pic>
    </p:spTree>
    <p:extLst>
      <p:ext uri="{BB962C8B-B14F-4D97-AF65-F5344CB8AC3E}">
        <p14:creationId xmlns:p14="http://schemas.microsoft.com/office/powerpoint/2010/main" val="281073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39096965"/>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71102282"/>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569317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9509297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73240313"/>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2666372"/>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44560757"/>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14936752"/>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2"/>
            <a:ext cx="11655840" cy="899665"/>
          </a:xfrm>
        </p:spPr>
        <p:txBody>
          <a:bodyPr/>
          <a:lstStyle>
            <a:lvl1pPr>
              <a:defRPr sz="7057"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8776915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69261497"/>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27668415"/>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91072874"/>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4856054"/>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Edit Master text styles</a:t>
            </a:r>
          </a:p>
        </p:txBody>
      </p:sp>
      <p:sp>
        <p:nvSpPr>
          <p:cNvPr id="4" name="Title 1"/>
          <p:cNvSpPr>
            <a:spLocks noGrp="1"/>
          </p:cNvSpPr>
          <p:nvPr>
            <p:ph type="title"/>
          </p:nvPr>
        </p:nvSpPr>
        <p:spPr>
          <a:xfrm>
            <a:off x="277022" y="1187622"/>
            <a:ext cx="11655840"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760954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21172729"/>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1"/>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731213068"/>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6998700"/>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94143566"/>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903678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600202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1848122"/>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794710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922884446"/>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48341663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94309986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72259054"/>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99686940"/>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66928844"/>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148328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3974023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19805702"/>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2777678"/>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288779906"/>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6476938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5147288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55005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598820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84734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76282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852098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79081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411302637"/>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11074922"/>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06648579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87356580"/>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838556065"/>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751447885"/>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478711848"/>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1560797030"/>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096920331"/>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627122723"/>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954475661"/>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27169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8"/>
            <a:ext cx="11655840"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838634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6" y="6061767"/>
            <a:ext cx="1522403"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17893703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9"/>
            <a:ext cx="12188887" cy="2551127"/>
          </a:xfrm>
          <a:prstGeom prst="rect">
            <a:avLst/>
          </a:prstGeom>
          <a:solidFill>
            <a:srgbClr val="4DA0E2"/>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6"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8"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Yammer hashtag</a:t>
            </a:r>
            <a:endParaRPr lang="en-US" dirty="0"/>
          </a:p>
        </p:txBody>
      </p:sp>
    </p:spTree>
    <p:extLst>
      <p:ext uri="{BB962C8B-B14F-4D97-AF65-F5344CB8AC3E}">
        <p14:creationId xmlns:p14="http://schemas.microsoft.com/office/powerpoint/2010/main" val="3232388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Yammer hashtag</a:t>
            </a:r>
            <a:endParaRPr lang="en-US" dirty="0"/>
          </a:p>
        </p:txBody>
      </p:sp>
    </p:spTree>
    <p:extLst>
      <p:ext uri="{BB962C8B-B14F-4D97-AF65-F5344CB8AC3E}">
        <p14:creationId xmlns:p14="http://schemas.microsoft.com/office/powerpoint/2010/main" val="429491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75599077"/>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2"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232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7"/>
            <a:ext cx="12192434" cy="3227867"/>
          </a:xfrm>
          <a:prstGeom prst="rect">
            <a:avLst/>
          </a:prstGeom>
        </p:spPr>
      </p:pic>
    </p:spTree>
    <p:extLst>
      <p:ext uri="{BB962C8B-B14F-4D97-AF65-F5344CB8AC3E}">
        <p14:creationId xmlns:p14="http://schemas.microsoft.com/office/powerpoint/2010/main" val="255910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75380955"/>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7770267"/>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043860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5743573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7169833"/>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64644171"/>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1011070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4028641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2"/>
            <a:ext cx="11655840" cy="899665"/>
          </a:xfrm>
        </p:spPr>
        <p:txBody>
          <a:bodyPr/>
          <a:lstStyle>
            <a:lvl1pPr>
              <a:defRPr sz="7057"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0603771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96668613"/>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19631221"/>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35108063"/>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63484613"/>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Edit Master text styles</a:t>
            </a:r>
          </a:p>
        </p:txBody>
      </p:sp>
      <p:sp>
        <p:nvSpPr>
          <p:cNvPr id="4" name="Title 1"/>
          <p:cNvSpPr>
            <a:spLocks noGrp="1"/>
          </p:cNvSpPr>
          <p:nvPr>
            <p:ph type="title"/>
          </p:nvPr>
        </p:nvSpPr>
        <p:spPr>
          <a:xfrm>
            <a:off x="277022" y="1187622"/>
            <a:ext cx="11655840"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2863553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82443511"/>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1"/>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64267600"/>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6357451"/>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44229242"/>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720997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17383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2700824"/>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187587"/>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195106"/>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81383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4415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9005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11/2/2015</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353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795351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111443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811254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117160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1287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34" Type="http://schemas.openxmlformats.org/officeDocument/2006/relationships/image" Target="../media/image1.png"/><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theme" Target="../theme/theme10.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image" Target="../media/image10.png"/><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theme" Target="../theme/theme11.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image" Target="../media/image2.png"/><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image" Target="../media/image1.png"/><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theme" Target="../theme/theme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34" Type="http://schemas.openxmlformats.org/officeDocument/2006/relationships/image" Target="../media/image1.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theme" Target="../theme/theme7.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image" Target="../media/image2.png"/><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image" Target="../media/image1.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theme" Target="../theme/theme8.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theme" Target="../theme/theme9.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47317082"/>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4"/>
            <a:ext cx="6858623" cy="876557"/>
          </a:xfrm>
          <a:prstGeom prst="rect">
            <a:avLst/>
          </a:prstGeom>
        </p:spPr>
      </p:pic>
    </p:spTree>
    <p:extLst>
      <p:ext uri="{BB962C8B-B14F-4D97-AF65-F5344CB8AC3E}">
        <p14:creationId xmlns:p14="http://schemas.microsoft.com/office/powerpoint/2010/main" val="1018524218"/>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5761766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6233969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2" y="1906414"/>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4142349270"/>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0"/>
          <a:stretch>
            <a:fillRect/>
          </a:stretch>
        </p:blipFill>
        <p:spPr>
          <a:xfrm rot="5400000">
            <a:off x="9302126" y="2991034"/>
            <a:ext cx="6858623" cy="876557"/>
          </a:xfrm>
          <a:prstGeom prst="rect">
            <a:avLst/>
          </a:prstGeom>
        </p:spPr>
      </p:pic>
    </p:spTree>
    <p:extLst>
      <p:ext uri="{BB962C8B-B14F-4D97-AF65-F5344CB8AC3E}">
        <p14:creationId xmlns:p14="http://schemas.microsoft.com/office/powerpoint/2010/main" val="4039200818"/>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64.xml"/><Relationship Id="rId6" Type="http://schemas.microsoft.com/office/2007/relationships/hdphoto" Target="../media/hdphoto3.wdp"/><Relationship Id="rId5" Type="http://schemas.openxmlformats.org/officeDocument/2006/relationships/image" Target="../media/image57.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slideLayout" Target="../slideLayouts/slideLayout6.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0" Type="http://schemas.openxmlformats.org/officeDocument/2006/relationships/image" Target="../media/image67.emf"/><Relationship Id="rId4" Type="http://schemas.openxmlformats.org/officeDocument/2006/relationships/image" Target="../media/image61.emf"/><Relationship Id="rId9" Type="http://schemas.openxmlformats.org/officeDocument/2006/relationships/image" Target="../media/image66.emf"/></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3.jpe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89.emf"/><Relationship Id="rId18" Type="http://schemas.openxmlformats.org/officeDocument/2006/relationships/image" Target="../media/image94.emf"/><Relationship Id="rId3" Type="http://schemas.openxmlformats.org/officeDocument/2006/relationships/image" Target="../media/image79.emf"/><Relationship Id="rId21" Type="http://schemas.openxmlformats.org/officeDocument/2006/relationships/image" Target="../media/image97.emf"/><Relationship Id="rId7" Type="http://schemas.openxmlformats.org/officeDocument/2006/relationships/image" Target="../media/image83.emf"/><Relationship Id="rId12" Type="http://schemas.openxmlformats.org/officeDocument/2006/relationships/image" Target="../media/image88.png"/><Relationship Id="rId17" Type="http://schemas.openxmlformats.org/officeDocument/2006/relationships/image" Target="../media/image93.emf"/><Relationship Id="rId2" Type="http://schemas.openxmlformats.org/officeDocument/2006/relationships/image" Target="../media/image78.emf"/><Relationship Id="rId16" Type="http://schemas.openxmlformats.org/officeDocument/2006/relationships/image" Target="../media/image92.emf"/><Relationship Id="rId20" Type="http://schemas.openxmlformats.org/officeDocument/2006/relationships/image" Target="../media/image96.emf"/><Relationship Id="rId1" Type="http://schemas.openxmlformats.org/officeDocument/2006/relationships/slideLayout" Target="../slideLayouts/slideLayout5.xml"/><Relationship Id="rId6" Type="http://schemas.openxmlformats.org/officeDocument/2006/relationships/image" Target="../media/image82.emf"/><Relationship Id="rId11" Type="http://schemas.openxmlformats.org/officeDocument/2006/relationships/image" Target="../media/image87.emf"/><Relationship Id="rId5" Type="http://schemas.openxmlformats.org/officeDocument/2006/relationships/image" Target="../media/image81.emf"/><Relationship Id="rId15" Type="http://schemas.openxmlformats.org/officeDocument/2006/relationships/image" Target="../media/image91.emf"/><Relationship Id="rId23" Type="http://schemas.openxmlformats.org/officeDocument/2006/relationships/image" Target="../media/image99.emf"/><Relationship Id="rId10" Type="http://schemas.openxmlformats.org/officeDocument/2006/relationships/image" Target="../media/image86.emf"/><Relationship Id="rId19" Type="http://schemas.openxmlformats.org/officeDocument/2006/relationships/image" Target="../media/image95.emf"/><Relationship Id="rId4" Type="http://schemas.openxmlformats.org/officeDocument/2006/relationships/image" Target="../media/image80.emf"/><Relationship Id="rId9" Type="http://schemas.openxmlformats.org/officeDocument/2006/relationships/image" Target="../media/image85.emf"/><Relationship Id="rId14" Type="http://schemas.openxmlformats.org/officeDocument/2006/relationships/image" Target="../media/image90.emf"/><Relationship Id="rId22" Type="http://schemas.openxmlformats.org/officeDocument/2006/relationships/image" Target="../media/image98.emf"/></Relationships>
</file>

<file path=ppt/slides/_rels/slide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xml"/><Relationship Id="rId1" Type="http://schemas.openxmlformats.org/officeDocument/2006/relationships/slideLayout" Target="../slideLayouts/slideLayout146.xml"/><Relationship Id="rId5" Type="http://schemas.openxmlformats.org/officeDocument/2006/relationships/image" Target="../media/image32.emf"/><Relationship Id="rId4" Type="http://schemas.openxmlformats.org/officeDocument/2006/relationships/image" Target="../media/image31.emf"/></Relationships>
</file>

<file path=ppt/slides/_rels/slide20.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8.png"/><Relationship Id="rId18" Type="http://schemas.openxmlformats.org/officeDocument/2006/relationships/image" Target="../media/image95.emf"/><Relationship Id="rId26" Type="http://schemas.openxmlformats.org/officeDocument/2006/relationships/image" Target="../media/image99.emf"/><Relationship Id="rId3" Type="http://schemas.openxmlformats.org/officeDocument/2006/relationships/image" Target="../media/image100.emf"/><Relationship Id="rId21" Type="http://schemas.openxmlformats.org/officeDocument/2006/relationships/image" Target="../media/image97.emf"/><Relationship Id="rId7" Type="http://schemas.openxmlformats.org/officeDocument/2006/relationships/image" Target="../media/image93.emf"/><Relationship Id="rId12" Type="http://schemas.openxmlformats.org/officeDocument/2006/relationships/image" Target="../media/image87.emf"/><Relationship Id="rId17" Type="http://schemas.openxmlformats.org/officeDocument/2006/relationships/image" Target="../media/image94.emf"/><Relationship Id="rId25" Type="http://schemas.openxmlformats.org/officeDocument/2006/relationships/image" Target="../media/image104.emf"/><Relationship Id="rId2" Type="http://schemas.openxmlformats.org/officeDocument/2006/relationships/image" Target="../media/image79.emf"/><Relationship Id="rId16" Type="http://schemas.openxmlformats.org/officeDocument/2006/relationships/image" Target="../media/image92.emf"/><Relationship Id="rId20" Type="http://schemas.openxmlformats.org/officeDocument/2006/relationships/image" Target="../media/image96.emf"/><Relationship Id="rId1" Type="http://schemas.openxmlformats.org/officeDocument/2006/relationships/slideLayout" Target="../slideLayouts/slideLayout5.xml"/><Relationship Id="rId6" Type="http://schemas.openxmlformats.org/officeDocument/2006/relationships/image" Target="../media/image83.emf"/><Relationship Id="rId11" Type="http://schemas.openxmlformats.org/officeDocument/2006/relationships/image" Target="../media/image86.emf"/><Relationship Id="rId24" Type="http://schemas.openxmlformats.org/officeDocument/2006/relationships/image" Target="../media/image103.emf"/><Relationship Id="rId5" Type="http://schemas.openxmlformats.org/officeDocument/2006/relationships/image" Target="../media/image85.emf"/><Relationship Id="rId15" Type="http://schemas.openxmlformats.org/officeDocument/2006/relationships/image" Target="../media/image91.emf"/><Relationship Id="rId23" Type="http://schemas.openxmlformats.org/officeDocument/2006/relationships/image" Target="../media/image102.emf"/><Relationship Id="rId10" Type="http://schemas.openxmlformats.org/officeDocument/2006/relationships/image" Target="../media/image84.emf"/><Relationship Id="rId19" Type="http://schemas.openxmlformats.org/officeDocument/2006/relationships/image" Target="../media/image101.emf"/><Relationship Id="rId4" Type="http://schemas.openxmlformats.org/officeDocument/2006/relationships/image" Target="../media/image78.emf"/><Relationship Id="rId9" Type="http://schemas.openxmlformats.org/officeDocument/2006/relationships/image" Target="../media/image81.emf"/><Relationship Id="rId14" Type="http://schemas.openxmlformats.org/officeDocument/2006/relationships/image" Target="../media/image90.emf"/><Relationship Id="rId22" Type="http://schemas.openxmlformats.org/officeDocument/2006/relationships/image" Target="../media/image9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109.emf"/><Relationship Id="rId3" Type="http://schemas.openxmlformats.org/officeDocument/2006/relationships/image" Target="../media/image41.emf"/><Relationship Id="rId7" Type="http://schemas.openxmlformats.org/officeDocument/2006/relationships/image" Target="../media/image45.emf"/><Relationship Id="rId12" Type="http://schemas.openxmlformats.org/officeDocument/2006/relationships/image" Target="../media/image108.emf"/><Relationship Id="rId2" Type="http://schemas.openxmlformats.org/officeDocument/2006/relationships/image" Target="../media/image105.emf"/><Relationship Id="rId1" Type="http://schemas.openxmlformats.org/officeDocument/2006/relationships/slideLayout" Target="../slideLayouts/slideLayout26.xml"/><Relationship Id="rId6" Type="http://schemas.openxmlformats.org/officeDocument/2006/relationships/image" Target="../media/image46.emf"/><Relationship Id="rId11" Type="http://schemas.openxmlformats.org/officeDocument/2006/relationships/image" Target="../media/image107.emf"/><Relationship Id="rId5" Type="http://schemas.openxmlformats.org/officeDocument/2006/relationships/image" Target="../media/image43.emf"/><Relationship Id="rId15" Type="http://schemas.openxmlformats.org/officeDocument/2006/relationships/image" Target="../media/image110.emf"/><Relationship Id="rId10" Type="http://schemas.openxmlformats.org/officeDocument/2006/relationships/image" Target="../media/image106.emf"/><Relationship Id="rId4" Type="http://schemas.openxmlformats.org/officeDocument/2006/relationships/image" Target="../media/image42.emf"/><Relationship Id="rId9" Type="http://schemas.openxmlformats.org/officeDocument/2006/relationships/image" Target="../media/image48.emf"/><Relationship Id="rId14" Type="http://schemas.openxmlformats.org/officeDocument/2006/relationships/image" Target="../media/image49.emf"/></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70.png"/><Relationship Id="rId2" Type="http://schemas.openxmlformats.org/officeDocument/2006/relationships/image" Target="../media/image111.png"/><Relationship Id="rId1" Type="http://schemas.openxmlformats.org/officeDocument/2006/relationships/slideLayout" Target="../slideLayouts/slideLayout1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xml"/><Relationship Id="rId1" Type="http://schemas.openxmlformats.org/officeDocument/2006/relationships/slideLayout" Target="../slideLayouts/slideLayout151.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image" Target="../media/image48.emf"/><Relationship Id="rId18" Type="http://schemas.openxmlformats.org/officeDocument/2006/relationships/image" Target="../media/image124.emf"/><Relationship Id="rId3" Type="http://schemas.openxmlformats.org/officeDocument/2006/relationships/image" Target="../media/image117.emf"/><Relationship Id="rId21" Type="http://schemas.openxmlformats.org/officeDocument/2006/relationships/image" Target="../media/image127.emf"/><Relationship Id="rId7" Type="http://schemas.openxmlformats.org/officeDocument/2006/relationships/image" Target="../media/image118.emf"/><Relationship Id="rId12" Type="http://schemas.openxmlformats.org/officeDocument/2006/relationships/image" Target="../media/image47.emf"/><Relationship Id="rId17" Type="http://schemas.openxmlformats.org/officeDocument/2006/relationships/image" Target="../media/image123.emf"/><Relationship Id="rId2" Type="http://schemas.openxmlformats.org/officeDocument/2006/relationships/image" Target="../media/image41.emf"/><Relationship Id="rId16" Type="http://schemas.openxmlformats.org/officeDocument/2006/relationships/image" Target="../media/image122.emf"/><Relationship Id="rId20" Type="http://schemas.openxmlformats.org/officeDocument/2006/relationships/image" Target="../media/image126.emf"/><Relationship Id="rId1" Type="http://schemas.openxmlformats.org/officeDocument/2006/relationships/slideLayout" Target="../slideLayouts/slideLayout82.xml"/><Relationship Id="rId6" Type="http://schemas.openxmlformats.org/officeDocument/2006/relationships/image" Target="../media/image46.emf"/><Relationship Id="rId11" Type="http://schemas.openxmlformats.org/officeDocument/2006/relationships/image" Target="../media/image121.emf"/><Relationship Id="rId5" Type="http://schemas.openxmlformats.org/officeDocument/2006/relationships/image" Target="../media/image43.emf"/><Relationship Id="rId15" Type="http://schemas.openxmlformats.org/officeDocument/2006/relationships/image" Target="../media/image110.emf"/><Relationship Id="rId10" Type="http://schemas.openxmlformats.org/officeDocument/2006/relationships/image" Target="../media/image45.emf"/><Relationship Id="rId19" Type="http://schemas.openxmlformats.org/officeDocument/2006/relationships/image" Target="../media/image125.emf"/><Relationship Id="rId4" Type="http://schemas.openxmlformats.org/officeDocument/2006/relationships/image" Target="../media/image42.emf"/><Relationship Id="rId9" Type="http://schemas.openxmlformats.org/officeDocument/2006/relationships/image" Target="../media/image120.emf"/><Relationship Id="rId14" Type="http://schemas.openxmlformats.org/officeDocument/2006/relationships/image" Target="../media/image49.emf"/><Relationship Id="rId22" Type="http://schemas.openxmlformats.org/officeDocument/2006/relationships/image" Target="../media/image128.emf"/></Relationships>
</file>

<file path=ppt/slides/_rels/slide3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138.emf"/><Relationship Id="rId13"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137.emf"/><Relationship Id="rId12" Type="http://schemas.openxmlformats.org/officeDocument/2006/relationships/image" Target="../media/image46.emf"/><Relationship Id="rId2" Type="http://schemas.openxmlformats.org/officeDocument/2006/relationships/image" Target="../media/image41.emf"/><Relationship Id="rId16" Type="http://schemas.openxmlformats.org/officeDocument/2006/relationships/image" Target="../media/image50.emf"/><Relationship Id="rId1" Type="http://schemas.openxmlformats.org/officeDocument/2006/relationships/slideLayout" Target="../slideLayouts/slideLayout26.xml"/><Relationship Id="rId6" Type="http://schemas.openxmlformats.org/officeDocument/2006/relationships/image" Target="../media/image44.emf"/><Relationship Id="rId11" Type="http://schemas.openxmlformats.org/officeDocument/2006/relationships/image" Target="../media/image45.emf"/><Relationship Id="rId5" Type="http://schemas.openxmlformats.org/officeDocument/2006/relationships/image" Target="../media/image43.emf"/><Relationship Id="rId15" Type="http://schemas.openxmlformats.org/officeDocument/2006/relationships/image" Target="../media/image49.emf"/><Relationship Id="rId10" Type="http://schemas.openxmlformats.org/officeDocument/2006/relationships/image" Target="../media/image140.emf"/><Relationship Id="rId4" Type="http://schemas.openxmlformats.org/officeDocument/2006/relationships/image" Target="../media/image121.emf"/><Relationship Id="rId9" Type="http://schemas.openxmlformats.org/officeDocument/2006/relationships/image" Target="../media/image139.emf"/><Relationship Id="rId14" Type="http://schemas.openxmlformats.org/officeDocument/2006/relationships/image" Target="../media/image48.emf"/></Relationships>
</file>

<file path=ppt/slides/_rels/slide43.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143.png"/><Relationship Id="rId4" Type="http://schemas.openxmlformats.org/officeDocument/2006/relationships/image" Target="../media/image142.emf"/></Relationships>
</file>

<file path=ppt/slides/_rels/slide44.xml.rels><?xml version="1.0" encoding="UTF-8" standalone="yes"?>
<Relationships xmlns="http://schemas.openxmlformats.org/package/2006/relationships"><Relationship Id="rId8" Type="http://schemas.openxmlformats.org/officeDocument/2006/relationships/image" Target="../media/image148.emf"/><Relationship Id="rId3" Type="http://schemas.openxmlformats.org/officeDocument/2006/relationships/image" Target="../media/image144.emf"/><Relationship Id="rId7" Type="http://schemas.openxmlformats.org/officeDocument/2006/relationships/image" Target="../media/image147.emf"/><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146.emf"/><Relationship Id="rId5" Type="http://schemas.openxmlformats.org/officeDocument/2006/relationships/image" Target="../media/image142.emf"/><Relationship Id="rId4" Type="http://schemas.openxmlformats.org/officeDocument/2006/relationships/image" Target="../media/image145.emf"/><Relationship Id="rId9" Type="http://schemas.openxmlformats.org/officeDocument/2006/relationships/image" Target="../media/image1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95.emf"/><Relationship Id="rId13" Type="http://schemas.openxmlformats.org/officeDocument/2006/relationships/image" Target="../media/image88.png"/><Relationship Id="rId3" Type="http://schemas.openxmlformats.org/officeDocument/2006/relationships/image" Target="../media/image80.emf"/><Relationship Id="rId7" Type="http://schemas.openxmlformats.org/officeDocument/2006/relationships/image" Target="../media/image94.emf"/><Relationship Id="rId12" Type="http://schemas.openxmlformats.org/officeDocument/2006/relationships/image" Target="../media/image87.emf"/><Relationship Id="rId2" Type="http://schemas.openxmlformats.org/officeDocument/2006/relationships/image" Target="../media/image79.emf"/><Relationship Id="rId16" Type="http://schemas.openxmlformats.org/officeDocument/2006/relationships/image" Target="../media/image99.emf"/><Relationship Id="rId1" Type="http://schemas.openxmlformats.org/officeDocument/2006/relationships/slideLayout" Target="../slideLayouts/slideLayout5.xml"/><Relationship Id="rId6" Type="http://schemas.openxmlformats.org/officeDocument/2006/relationships/image" Target="../media/image83.emf"/><Relationship Id="rId11" Type="http://schemas.openxmlformats.org/officeDocument/2006/relationships/image" Target="../media/image86.emf"/><Relationship Id="rId5" Type="http://schemas.openxmlformats.org/officeDocument/2006/relationships/image" Target="../media/image82.emf"/><Relationship Id="rId15" Type="http://schemas.openxmlformats.org/officeDocument/2006/relationships/image" Target="../media/image91.emf"/><Relationship Id="rId10" Type="http://schemas.openxmlformats.org/officeDocument/2006/relationships/image" Target="../media/image85.emf"/><Relationship Id="rId4" Type="http://schemas.openxmlformats.org/officeDocument/2006/relationships/image" Target="../media/image81.emf"/><Relationship Id="rId9" Type="http://schemas.openxmlformats.org/officeDocument/2006/relationships/image" Target="../media/image84.emf"/><Relationship Id="rId14" Type="http://schemas.openxmlformats.org/officeDocument/2006/relationships/image" Target="../media/image90.emf"/></Relationships>
</file>

<file path=ppt/slides/_rels/slide47.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91.emf"/><Relationship Id="rId3" Type="http://schemas.openxmlformats.org/officeDocument/2006/relationships/image" Target="../media/image80.emf"/><Relationship Id="rId7" Type="http://schemas.openxmlformats.org/officeDocument/2006/relationships/image" Target="../media/image84.emf"/><Relationship Id="rId12" Type="http://schemas.openxmlformats.org/officeDocument/2006/relationships/image" Target="../media/image90.emf"/><Relationship Id="rId2" Type="http://schemas.openxmlformats.org/officeDocument/2006/relationships/image" Target="../media/image79.emf"/><Relationship Id="rId16" Type="http://schemas.openxmlformats.org/officeDocument/2006/relationships/image" Target="../media/image99.emf"/><Relationship Id="rId1" Type="http://schemas.openxmlformats.org/officeDocument/2006/relationships/slideLayout" Target="../slideLayouts/slideLayout5.xml"/><Relationship Id="rId6" Type="http://schemas.openxmlformats.org/officeDocument/2006/relationships/image" Target="../media/image83.emf"/><Relationship Id="rId11" Type="http://schemas.openxmlformats.org/officeDocument/2006/relationships/image" Target="../media/image88.png"/><Relationship Id="rId5" Type="http://schemas.openxmlformats.org/officeDocument/2006/relationships/image" Target="../media/image82.emf"/><Relationship Id="rId15" Type="http://schemas.openxmlformats.org/officeDocument/2006/relationships/image" Target="../media/image95.emf"/><Relationship Id="rId10" Type="http://schemas.openxmlformats.org/officeDocument/2006/relationships/image" Target="../media/image87.emf"/><Relationship Id="rId4" Type="http://schemas.openxmlformats.org/officeDocument/2006/relationships/image" Target="../media/image81.emf"/><Relationship Id="rId9" Type="http://schemas.openxmlformats.org/officeDocument/2006/relationships/image" Target="../media/image86.emf"/><Relationship Id="rId14" Type="http://schemas.openxmlformats.org/officeDocument/2006/relationships/image" Target="../media/image94.emf"/></Relationships>
</file>

<file path=ppt/slides/_rels/slide48.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image" Target="../media/image86.emf"/><Relationship Id="rId3" Type="http://schemas.openxmlformats.org/officeDocument/2006/relationships/image" Target="../media/image94.emf"/><Relationship Id="rId7" Type="http://schemas.openxmlformats.org/officeDocument/2006/relationships/image" Target="../media/image81.emf"/><Relationship Id="rId12" Type="http://schemas.openxmlformats.org/officeDocument/2006/relationships/image" Target="../media/image85.emf"/><Relationship Id="rId2" Type="http://schemas.openxmlformats.org/officeDocument/2006/relationships/image" Target="../media/image83.emf"/><Relationship Id="rId16" Type="http://schemas.openxmlformats.org/officeDocument/2006/relationships/image" Target="../media/image99.emf"/><Relationship Id="rId1" Type="http://schemas.openxmlformats.org/officeDocument/2006/relationships/slideLayout" Target="../slideLayouts/slideLayout5.xml"/><Relationship Id="rId6" Type="http://schemas.openxmlformats.org/officeDocument/2006/relationships/image" Target="../media/image80.emf"/><Relationship Id="rId11" Type="http://schemas.openxmlformats.org/officeDocument/2006/relationships/image" Target="../media/image88.png"/><Relationship Id="rId5" Type="http://schemas.openxmlformats.org/officeDocument/2006/relationships/image" Target="../media/image79.emf"/><Relationship Id="rId15" Type="http://schemas.openxmlformats.org/officeDocument/2006/relationships/image" Target="../media/image91.emf"/><Relationship Id="rId10" Type="http://schemas.openxmlformats.org/officeDocument/2006/relationships/image" Target="../media/image87.emf"/><Relationship Id="rId4" Type="http://schemas.openxmlformats.org/officeDocument/2006/relationships/image" Target="../media/image95.emf"/><Relationship Id="rId9" Type="http://schemas.openxmlformats.org/officeDocument/2006/relationships/image" Target="../media/image84.emf"/><Relationship Id="rId14" Type="http://schemas.openxmlformats.org/officeDocument/2006/relationships/image" Target="../media/image9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22.xml"/><Relationship Id="rId1" Type="http://schemas.openxmlformats.org/officeDocument/2006/relationships/slideLayout" Target="../slideLayouts/slideLayout23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5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3.xml"/><Relationship Id="rId1" Type="http://schemas.openxmlformats.org/officeDocument/2006/relationships/slideLayout" Target="../slideLayouts/slideLayout309.xml"/><Relationship Id="rId4" Type="http://schemas.openxmlformats.org/officeDocument/2006/relationships/image" Target="../media/image158.png"/></Relationships>
</file>

<file path=ppt/slides/_rels/slide56.xml.rels><?xml version="1.0" encoding="UTF-8" standalone="yes"?>
<Relationships xmlns="http://schemas.openxmlformats.org/package/2006/relationships"><Relationship Id="rId8" Type="http://schemas.openxmlformats.org/officeDocument/2006/relationships/image" Target="../media/image165.jpeg"/><Relationship Id="rId3" Type="http://schemas.openxmlformats.org/officeDocument/2006/relationships/image" Target="../media/image160.jp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307.xml"/><Relationship Id="rId6" Type="http://schemas.openxmlformats.org/officeDocument/2006/relationships/image" Target="../media/image163.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jpg"/></Relationships>
</file>

<file path=ppt/slides/_rels/slide57.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169.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26.xml"/><Relationship Id="rId6" Type="http://schemas.openxmlformats.org/officeDocument/2006/relationships/image" Target="../media/image45.emf"/><Relationship Id="rId11" Type="http://schemas.openxmlformats.org/officeDocument/2006/relationships/image" Target="../media/image50.emf"/><Relationship Id="rId5" Type="http://schemas.openxmlformats.org/officeDocument/2006/relationships/image" Target="../media/image44.emf"/><Relationship Id="rId10" Type="http://schemas.openxmlformats.org/officeDocument/2006/relationships/image" Target="../media/image49.emf"/><Relationship Id="rId4" Type="http://schemas.openxmlformats.org/officeDocument/2006/relationships/image" Target="../media/image43.emf"/><Relationship Id="rId9" Type="http://schemas.openxmlformats.org/officeDocument/2006/relationships/image" Target="../media/image4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8.emf"/><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55.png"/><Relationship Id="rId5" Type="http://schemas.openxmlformats.org/officeDocument/2006/relationships/image" Target="../media/image39.emf"/><Relationship Id="rId10" Type="http://schemas.openxmlformats.org/officeDocument/2006/relationships/image" Target="../media/image54.emf"/><Relationship Id="rId4" Type="http://schemas.openxmlformats.org/officeDocument/2006/relationships/image" Target="../media/image40.emf"/><Relationship Id="rId9" Type="http://schemas.openxmlformats.org/officeDocument/2006/relationships/image" Target="../media/image5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PaaS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Apps</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88"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5848"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8" name="Rectangle 17"/>
            <p:cNvSpPr/>
            <p:nvPr/>
          </p:nvSpPr>
          <p:spPr>
            <a:xfrm>
              <a:off x="4734845" y="3094555"/>
              <a:ext cx="2743200" cy="447695"/>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4684" y="965902"/>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9" name="Rectangle 18"/>
            <p:cNvSpPr/>
            <p:nvPr/>
          </p:nvSpPr>
          <p:spPr>
            <a:xfrm>
              <a:off x="8380580" y="3119666"/>
              <a:ext cx="2743200" cy="446223"/>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4801"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7" name="Rectangle 16"/>
            <p:cNvSpPr/>
            <p:nvPr/>
          </p:nvSpPr>
          <p:spPr>
            <a:xfrm>
              <a:off x="1077078" y="3984685"/>
              <a:ext cx="2743200" cy="916949"/>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4801"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resources</a:t>
            </a:r>
          </a:p>
          <a:p>
            <a:pPr marL="0" indent="0">
              <a:lnSpc>
                <a:spcPct val="100000"/>
              </a:lnSpc>
              <a:spcAft>
                <a:spcPts val="800"/>
              </a:spcAft>
              <a:buNone/>
            </a:pPr>
            <a:r>
              <a:rPr lang="en-US" sz="1799">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446084"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513094"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9112" y="552894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Office Blog             ASP.NET site            microsoft.com</a:t>
            </a:r>
          </a:p>
        </p:txBody>
      </p:sp>
    </p:spTree>
    <p:extLst>
      <p:ext uri="{BB962C8B-B14F-4D97-AF65-F5344CB8AC3E}">
        <p14:creationId xmlns:p14="http://schemas.microsoft.com/office/powerpoint/2010/main" val="2373984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fade">
                                      <p:cBhvr>
                                        <p:cTn id="24" dur="500"/>
                                        <p:tgtEl>
                                          <p:spTgt spid="2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animEffect transition="in" filter="fade">
                                      <p:cBhvr>
                                        <p:cTn id="29" dur="500"/>
                                        <p:tgtEl>
                                          <p:spTgt spid="20">
                                            <p:txEl>
                                              <p:pRg st="3" end="3"/>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xEl>
                                              <p:pRg st="1" end="1"/>
                                            </p:txEl>
                                          </p:spTgt>
                                        </p:tgtEl>
                                        <p:attrNameLst>
                                          <p:attrName>style.visibility</p:attrName>
                                        </p:attrNameLst>
                                      </p:cBhvr>
                                      <p:to>
                                        <p:strVal val="visible"/>
                                      </p:to>
                                    </p:set>
                                    <p:animEffect transition="in" filter="fade">
                                      <p:cBhvr>
                                        <p:cTn id="42" dur="500"/>
                                        <p:tgtEl>
                                          <p:spTgt spid="21">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xEl>
                                              <p:pRg st="2" end="2"/>
                                            </p:txEl>
                                          </p:spTgt>
                                        </p:tgtEl>
                                        <p:attrNameLst>
                                          <p:attrName>style.visibility</p:attrName>
                                        </p:attrNameLst>
                                      </p:cBhvr>
                                      <p:to>
                                        <p:strVal val="visible"/>
                                      </p:to>
                                    </p:set>
                                    <p:animEffect transition="in" filter="fade">
                                      <p:cBhvr>
                                        <p:cTn id="47" dur="500"/>
                                        <p:tgtEl>
                                          <p:spTgt spid="2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xEl>
                                              <p:pRg st="3" end="3"/>
                                            </p:txEl>
                                          </p:spTgt>
                                        </p:tgtEl>
                                        <p:attrNameLst>
                                          <p:attrName>style.visibility</p:attrName>
                                        </p:attrNameLst>
                                      </p:cBhvr>
                                      <p:to>
                                        <p:strVal val="visible"/>
                                      </p:to>
                                    </p:set>
                                    <p:animEffect transition="in" filter="fade">
                                      <p:cBhvr>
                                        <p:cTn id="52" dur="500"/>
                                        <p:tgtEl>
                                          <p:spTgt spid="21">
                                            <p:txEl>
                                              <p:pRg st="3" end="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2">
                                            <p:txEl>
                                              <p:pRg st="2" end="2"/>
                                            </p:txEl>
                                          </p:spTgt>
                                        </p:tgtEl>
                                        <p:attrNameLst>
                                          <p:attrName>style.visibility</p:attrName>
                                        </p:attrNameLst>
                                      </p:cBhvr>
                                      <p:to>
                                        <p:strVal val="visible"/>
                                      </p:to>
                                    </p:set>
                                    <p:animEffect transition="in" filter="fade">
                                      <p:cBhvr>
                                        <p:cTn id="69" dur="500"/>
                                        <p:tgtEl>
                                          <p:spTgt spid="22">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2">
                                            <p:txEl>
                                              <p:pRg st="3" end="3"/>
                                            </p:txEl>
                                          </p:spTgt>
                                        </p:tgtEl>
                                        <p:attrNameLst>
                                          <p:attrName>style.visibility</p:attrName>
                                        </p:attrNameLst>
                                      </p:cBhvr>
                                      <p:to>
                                        <p:strVal val="visible"/>
                                      </p:to>
                                    </p:set>
                                    <p:animEffect transition="in" filter="fade">
                                      <p:cBhvr>
                                        <p:cTn id="74"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App Service Web App</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Creating a Web App</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mj-lt"/>
                <a:ea typeface="+mj-ea"/>
                <a:cs typeface="+mj-cs"/>
              </a:rPr>
              <a:t>The three ways to host your applications on the Microsoft Azure Platform</a:t>
            </a:r>
            <a:endParaRPr kumimoji="0" lang="en-US" sz="2800" b="0" i="0" u="none" strike="noStrike" kern="1200" cap="none" spc="0" normalizeH="0" baseline="0" noProof="0" dirty="0">
              <a:ln>
                <a:noFill/>
              </a:ln>
              <a:solidFill>
                <a:prstClr val="white"/>
              </a:solidFill>
              <a:effectLst/>
              <a:uLnTx/>
              <a:uFillTx/>
              <a:latin typeface="+mj-lt"/>
              <a:ea typeface="+mj-ea"/>
              <a:cs typeface="+mj-cs"/>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TextBox 5"/>
            <p:cNvSpPr txBox="1"/>
            <p:nvPr/>
          </p:nvSpPr>
          <p:spPr>
            <a:xfrm>
              <a:off x="242716" y="4628708"/>
              <a:ext cx="4555066"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1"/>
                  </a:solidFill>
                  <a:effectLst/>
                  <a:uLnTx/>
                  <a:uFillTx/>
                  <a:latin typeface="+mj-lt"/>
                </a:rPr>
                <a:t>Infrastructure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1"/>
                  </a:solidFill>
                  <a:effectLst/>
                  <a:uLnTx/>
                  <a:uFillTx/>
                  <a:latin typeface="+mj-lt"/>
                </a:rPr>
                <a:t>IaaS</a:t>
              </a:r>
              <a:endParaRPr kumimoji="0" lang="en-US" sz="3200" b="0" i="0" u="none" strike="noStrike" kern="0" cap="none" spc="0" normalizeH="0" baseline="0" noProof="0" dirty="0">
                <a:ln>
                  <a:noFill/>
                </a:ln>
                <a:solidFill>
                  <a:schemeClr val="bg1"/>
                </a:solidFill>
                <a:effectLst/>
                <a:uLnTx/>
                <a:uFillTx/>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1"/>
                  </a:solidFill>
                  <a:effectLst/>
                  <a:uLnTx/>
                  <a:uFillTx/>
                  <a:latin typeface="+mj-lt"/>
                </a:rPr>
                <a:t>Platform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1"/>
                  </a:solidFill>
                  <a:effectLst/>
                  <a:uLnTx/>
                  <a:uFillTx/>
                  <a:latin typeface="+mj-lt"/>
                </a:rPr>
                <a:t>PaaS</a:t>
              </a:r>
              <a:endParaRPr kumimoji="0" lang="en-US" sz="3200" b="0" i="0" u="none" strike="noStrike" kern="0" cap="none" spc="0" normalizeH="0" baseline="0" noProof="0" dirty="0">
                <a:ln>
                  <a:noFill/>
                </a:ln>
                <a:solidFill>
                  <a:schemeClr val="bg1"/>
                </a:solidFill>
                <a:effectLst/>
                <a:uLnTx/>
                <a:uFillTx/>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122670504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3200" dirty="0" smtClean="0"/>
              <a:t>Bring your API as-is</a:t>
            </a:r>
          </a:p>
          <a:p>
            <a:pPr lvl="1"/>
            <a:r>
              <a:rPr lang="en-US" sz="3200" dirty="0" smtClean="0"/>
              <a:t>.NET Web API</a:t>
            </a:r>
          </a:p>
          <a:p>
            <a:pPr lvl="1"/>
            <a:r>
              <a:rPr lang="en-US" sz="3200" dirty="0" smtClean="0"/>
              <a:t>Node.js + Express</a:t>
            </a:r>
          </a:p>
          <a:p>
            <a:pPr lvl="1"/>
            <a:r>
              <a:rPr lang="en-US" sz="3200" dirty="0" smtClean="0"/>
              <a:t>Java</a:t>
            </a:r>
          </a:p>
          <a:p>
            <a:pPr lvl="1"/>
            <a:r>
              <a:rPr lang="en-US" sz="3200" dirty="0" smtClean="0"/>
              <a:t>PHP</a:t>
            </a:r>
          </a:p>
          <a:p>
            <a:pPr lvl="1"/>
            <a:r>
              <a:rPr lang="en-US" sz="3200" dirty="0" smtClean="0"/>
              <a:t>Many other technologies</a:t>
            </a:r>
          </a:p>
          <a:p>
            <a:r>
              <a:rPr lang="en-US" sz="3200" dirty="0" smtClean="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smtClean="0"/>
              <a:t>API Apps addresses key pains around building and consuming APIs</a:t>
            </a:r>
            <a:endParaRPr lang="en-US" sz="4400" dirty="0"/>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25</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r>
              <a:rPr lang="en-US" dirty="0" smtClean="0"/>
              <a:t>: Creating </a:t>
            </a:r>
            <a:r>
              <a:rPr lang="en-US" dirty="0"/>
              <a:t>an API App</a:t>
            </a:r>
          </a:p>
        </p:txBody>
      </p:sp>
    </p:spTree>
    <p:extLst>
      <p:ext uri="{BB962C8B-B14F-4D97-AF65-F5344CB8AC3E}">
        <p14:creationId xmlns:p14="http://schemas.microsoft.com/office/powerpoint/2010/main" val="426776638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API Apps</a:t>
            </a:r>
            <a:endParaRPr lang="en-US" dirty="0"/>
          </a:p>
        </p:txBody>
      </p:sp>
      <p:sp>
        <p:nvSpPr>
          <p:cNvPr id="3" name="Content Placeholder 2"/>
          <p:cNvSpPr>
            <a:spLocks noGrp="1"/>
          </p:cNvSpPr>
          <p:nvPr>
            <p:ph sz="quarter" idx="10"/>
          </p:nvPr>
        </p:nvSpPr>
        <p:spPr/>
        <p:txBody>
          <a:bodyPr/>
          <a:lstStyle/>
          <a:p>
            <a:r>
              <a:rPr lang="en-US" dirty="0" smtClean="0"/>
              <a:t>API Apps expose HTTP services</a:t>
            </a:r>
          </a:p>
          <a:p>
            <a:endParaRPr lang="en-US" dirty="0"/>
          </a:p>
          <a:p>
            <a:r>
              <a:rPr lang="en-US" dirty="0" smtClean="0"/>
              <a:t>Metadata is exposed using Swagger 2.0 metadata</a:t>
            </a:r>
          </a:p>
          <a:p>
            <a:pPr lvl="1"/>
            <a:r>
              <a:rPr lang="en-US" dirty="0" smtClean="0"/>
              <a:t>JSON file</a:t>
            </a:r>
          </a:p>
          <a:p>
            <a:pPr lvl="1"/>
            <a:r>
              <a:rPr lang="en-US" dirty="0" smtClean="0"/>
              <a:t>Widely supported</a:t>
            </a:r>
          </a:p>
          <a:p>
            <a:pPr lvl="1"/>
            <a:endParaRPr lang="en-US" dirty="0"/>
          </a:p>
          <a:p>
            <a:r>
              <a:rPr lang="en-US" dirty="0" smtClean="0"/>
              <a:t>Client applications </a:t>
            </a:r>
            <a:endParaRPr lang="en-US" dirty="0"/>
          </a:p>
        </p:txBody>
      </p:sp>
    </p:spTree>
    <p:extLst>
      <p:ext uri="{BB962C8B-B14F-4D97-AF65-F5344CB8AC3E}">
        <p14:creationId xmlns:p14="http://schemas.microsoft.com/office/powerpoint/2010/main" val="40264496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mn-lt"/>
              <a:ea typeface="+mn-ea"/>
              <a:cs typeface="+mn-cs"/>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Automation</a:t>
            </a:r>
            <a:endParaRPr kumimoji="0" lang="en-US"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Continuous Deployment</a:t>
            </a:r>
            <a:endParaRPr kumimoji="0" lang="en-US" sz="4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Versioning environments</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Agility</a:t>
            </a:r>
            <a:endParaRPr kumimoji="0" lang="en-US" sz="4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Reduced cycle time</a:t>
            </a:r>
            <a:endParaRPr kumimoji="0" lang="en-US"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Continuous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 </a:t>
            </a:r>
            <a:r>
              <a:rPr kumimoji="0" lang="en-US" altLang="zh-CN" sz="44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      Improvements</a:t>
            </a:r>
            <a:endParaRPr kumimoji="0" lang="en-US"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Feedback loop</a:t>
            </a:r>
            <a:endParaRPr kumimoji="0" lang="en-US" sz="4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54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Speed to market</a:t>
            </a:r>
            <a:endParaRPr kumimoji="0" lang="en-US" sz="5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5400" b="0" i="1"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Innovation</a:t>
            </a:r>
            <a:endParaRPr kumimoji="0" lang="en-US" sz="5400" b="0" i="1"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Elasticity</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8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Growth</a:t>
            </a:r>
            <a:endParaRPr kumimoji="0" lang="en-US" sz="8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Availability</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err="1" smtClean="0">
                <a:ln>
                  <a:noFill/>
                </a:ln>
                <a:solidFill>
                  <a:schemeClr val="bg1"/>
                </a:solidFill>
                <a:effectLst/>
                <a:uLnTx/>
                <a:uFillTx/>
                <a:latin typeface="Aharoni" panose="02010803020104030203" pitchFamily="2" charset="-79"/>
                <a:cs typeface="Aharoni" panose="02010803020104030203" pitchFamily="2" charset="-79"/>
              </a:rPr>
              <a:t>QoS</a:t>
            </a:r>
            <a:endParaRPr kumimoji="0" lang="en-US"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TCO</a:t>
            </a:r>
            <a:endParaRPr kumimoji="0" lang="en-US"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Insights</a:t>
            </a:r>
            <a:endParaRPr kumimoji="0" lang="en-US"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461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Apps</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Database</a:t>
            </a:r>
          </a:p>
          <a:p>
            <a:r>
              <a:rPr lang="en-US" sz="2800" dirty="0" smtClean="0"/>
              <a:t>Supports rich querying capabilities</a:t>
            </a:r>
          </a:p>
          <a:p>
            <a:r>
              <a:rPr lang="en-US" sz="2800" dirty="0" smtClean="0"/>
              <a:t>Dynamic 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Studio</a:t>
            </a:r>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 Side 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Node.js</a:t>
            </a:r>
            <a:r>
              <a:rPr lang="en-US" sz="2400" dirty="0" smtClean="0"/>
              <a:t>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MongoDB</a:t>
            </a:r>
            <a:r>
              <a:rPr lang="en-US" sz="2400" dirty="0" smtClean="0">
                <a:solidFill>
                  <a:schemeClr val="bg1"/>
                </a:solidFill>
              </a:rPr>
              <a:t>, Table Storage, SQL out of the box</a:t>
            </a:r>
            <a:endParaRPr lang="en-US" sz="2400" dirty="0">
              <a:solidFill>
                <a:schemeClr val="bg1"/>
              </a:solidFill>
            </a:endParaRPr>
          </a:p>
        </p:txBody>
      </p:sp>
    </p:spTree>
    <p:extLst>
      <p:ext uri="{BB962C8B-B14F-4D97-AF65-F5344CB8AC3E}">
        <p14:creationId xmlns:p14="http://schemas.microsoft.com/office/powerpoint/2010/main" val="35961041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 based 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a:t>
            </a:r>
            <a:r>
              <a:rPr lang="en-US" sz="2400" dirty="0" err="1" smtClean="0"/>
              <a:t>WebAPI</a:t>
            </a:r>
            <a:r>
              <a:rPr lang="en-US" sz="2400" dirty="0" smtClean="0"/>
              <a:t> </a:t>
            </a:r>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40</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Continous</a:t>
            </a:r>
            <a:r>
              <a:rPr lang="en-US" dirty="0" smtClean="0"/>
              <a:t> Delivery with App Service</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Continuous Deployment for Web Apps</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a:t>
            </a:r>
            <a:r>
              <a:rPr lang="en-US" sz="2800" dirty="0" smtClean="0">
                <a:solidFill>
                  <a:prstClr val="white"/>
                </a:solidFill>
              </a:rPr>
              <a:t>Control for Web/API/Mobile Apps</a:t>
            </a:r>
            <a:endParaRPr lang="en-US" sz="2800" dirty="0">
              <a:solidFill>
                <a:prstClr val="white"/>
              </a:solidFill>
            </a:endParaRP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smtClean="0"/>
              <a:t>App Service Environment</a:t>
            </a:r>
            <a:endParaRPr lang="en-US" sz="8800" dirty="0"/>
          </a:p>
        </p:txBody>
      </p:sp>
    </p:spTree>
    <p:extLst>
      <p:ext uri="{BB962C8B-B14F-4D97-AF65-F5344CB8AC3E}">
        <p14:creationId xmlns:p14="http://schemas.microsoft.com/office/powerpoint/2010/main" val="24809705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a:t>
            </a:r>
            <a:r>
              <a:rPr lang="en-US" dirty="0" smtClean="0"/>
              <a:t>resources</a:t>
            </a:r>
          </a:p>
          <a:p>
            <a:r>
              <a:rPr lang="en-US" dirty="0" smtClean="0"/>
              <a:t>Increased </a:t>
            </a:r>
            <a:r>
              <a:rPr lang="en-US" dirty="0"/>
              <a:t>Scaling </a:t>
            </a:r>
            <a:r>
              <a:rPr lang="en-US" dirty="0" smtClean="0"/>
              <a:t>Options</a:t>
            </a:r>
          </a:p>
          <a:p>
            <a:r>
              <a:rPr lang="en-US" dirty="0"/>
              <a:t>Directly created in a Virtual </a:t>
            </a:r>
            <a:r>
              <a:rPr lang="en-US" dirty="0" smtClean="0"/>
              <a:t>Network</a:t>
            </a:r>
          </a:p>
          <a:p>
            <a:r>
              <a:rPr lang="en-US" dirty="0" smtClean="0"/>
              <a:t>Support all </a:t>
            </a:r>
            <a:r>
              <a:rPr lang="en-US" dirty="0"/>
              <a:t>Web App features and capabilities </a:t>
            </a:r>
          </a:p>
          <a:p>
            <a:r>
              <a:rPr lang="en-US" dirty="0"/>
              <a:t>Support Web, Mobile and API </a:t>
            </a:r>
            <a:r>
              <a:rPr lang="en-US" dirty="0" smtClean="0"/>
              <a:t>Apps</a:t>
            </a:r>
            <a:endParaRPr lang="en-US" dirty="0"/>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smtClean="0"/>
              <a:t>App </a:t>
            </a:r>
            <a:r>
              <a:rPr lang="en-US" dirty="0"/>
              <a:t>Service </a:t>
            </a:r>
            <a:r>
              <a:rPr lang="en-US" dirty="0" smtClean="0"/>
              <a:t>Environment (ASE)</a:t>
            </a:r>
            <a:endParaRPr lang="en-US" dirty="0"/>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smtClean="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4041" y="1379"/>
            <a:ext cx="12183923" cy="6855242"/>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pic>
        <p:nvPicPr>
          <p:cNvPr id="289" name="Picture 288"/>
          <p:cNvPicPr>
            <a:picLocks noChangeAspect="1"/>
          </p:cNvPicPr>
          <p:nvPr/>
        </p:nvPicPr>
        <p:blipFill>
          <a:blip r:embed="rId3"/>
          <a:stretch>
            <a:fillRect/>
          </a:stretch>
        </p:blipFill>
        <p:spPr>
          <a:xfrm>
            <a:off x="3317229" y="5610917"/>
            <a:ext cx="2015672" cy="1246440"/>
          </a:xfrm>
          <a:prstGeom prst="rect">
            <a:avLst/>
          </a:prstGeom>
        </p:spPr>
      </p:pic>
      <p:sp>
        <p:nvSpPr>
          <p:cNvPr id="74" name="Bent Arrow 73"/>
          <p:cNvSpPr/>
          <p:nvPr/>
        </p:nvSpPr>
        <p:spPr bwMode="auto">
          <a:xfrm>
            <a:off x="1003127" y="2559263"/>
            <a:ext cx="2779061" cy="3373807"/>
          </a:xfrm>
          <a:prstGeom prst="bentArrow">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49916" y="186563"/>
            <a:ext cx="11652805" cy="899303"/>
          </a:xfrm>
        </p:spPr>
        <p:txBody>
          <a:bodyPr/>
          <a:lstStyle/>
          <a:p>
            <a:r>
              <a:rPr lang="en-US" dirty="0" smtClean="0"/>
              <a:t>What is Application Insights?</a:t>
            </a:r>
            <a:endParaRPr lang="en-US" dirty="0"/>
          </a:p>
        </p:txBody>
      </p:sp>
      <p:sp>
        <p:nvSpPr>
          <p:cNvPr id="38" name="Freeform 95"/>
          <p:cNvSpPr>
            <a:spLocks/>
          </p:cNvSpPr>
          <p:nvPr/>
        </p:nvSpPr>
        <p:spPr bwMode="auto">
          <a:xfrm flipH="1">
            <a:off x="3560447" y="3095761"/>
            <a:ext cx="1492852" cy="96948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09" tIns="46604" rIns="93209" bIns="46604" numCol="1" anchor="t" anchorCtr="0" compatLnSpc="1">
            <a:prstTxWarp prst="textNoShape">
              <a:avLst/>
            </a:prstTxWarp>
          </a:bodyPr>
          <a:lstStyle/>
          <a:p>
            <a:pPr defTabSz="932049">
              <a:defRPr/>
            </a:pPr>
            <a:endParaRPr lang="en-US" sz="2799" kern="0">
              <a:solidFill>
                <a:srgbClr val="000000"/>
              </a:solidFill>
              <a:latin typeface="Segoe UI"/>
            </a:endParaRPr>
          </a:p>
        </p:txBody>
      </p:sp>
      <p:sp>
        <p:nvSpPr>
          <p:cNvPr id="39" name="Freeform 95"/>
          <p:cNvSpPr>
            <a:spLocks/>
          </p:cNvSpPr>
          <p:nvPr/>
        </p:nvSpPr>
        <p:spPr bwMode="auto">
          <a:xfrm flipH="1">
            <a:off x="4732357" y="3422364"/>
            <a:ext cx="1317670" cy="8557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09" tIns="46604" rIns="93209" bIns="46604" numCol="1" anchor="t" anchorCtr="0" compatLnSpc="1">
            <a:prstTxWarp prst="textNoShape">
              <a:avLst/>
            </a:prstTxWarp>
          </a:bodyPr>
          <a:lstStyle/>
          <a:p>
            <a:pPr defTabSz="932049">
              <a:defRPr/>
            </a:pPr>
            <a:endParaRPr lang="en-US" sz="2799" kern="0">
              <a:solidFill>
                <a:srgbClr val="000000"/>
              </a:solidFill>
              <a:latin typeface="Segoe UI"/>
            </a:endParaRPr>
          </a:p>
        </p:txBody>
      </p:sp>
      <p:pic>
        <p:nvPicPr>
          <p:cNvPr id="72" name="Picture 71"/>
          <p:cNvPicPr>
            <a:picLocks noChangeAspect="1"/>
          </p:cNvPicPr>
          <p:nvPr/>
        </p:nvPicPr>
        <p:blipFill rotWithShape="1">
          <a:blip r:embed="rId4"/>
          <a:srcRect l="11266" b="33156"/>
          <a:stretch/>
        </p:blipFill>
        <p:spPr>
          <a:xfrm>
            <a:off x="4040" y="3971707"/>
            <a:ext cx="4440575" cy="2884914"/>
          </a:xfrm>
          <a:prstGeom prst="rect">
            <a:avLst/>
          </a:prstGeom>
        </p:spPr>
      </p:pic>
      <p:sp>
        <p:nvSpPr>
          <p:cNvPr id="73" name="Rectangle 72"/>
          <p:cNvSpPr/>
          <p:nvPr/>
        </p:nvSpPr>
        <p:spPr>
          <a:xfrm>
            <a:off x="1592765" y="1551288"/>
            <a:ext cx="3008689" cy="978729"/>
          </a:xfrm>
          <a:prstGeom prst="rect">
            <a:avLst/>
          </a:prstGeom>
        </p:spPr>
        <p:txBody>
          <a:bodyPr wrap="square">
            <a:spAutoFit/>
          </a:bodyPr>
          <a:lstStyle/>
          <a:p>
            <a:pPr defTabSz="914180">
              <a:lnSpc>
                <a:spcPct val="120000"/>
              </a:lnSpc>
              <a:defRPr/>
            </a:pPr>
            <a:r>
              <a:rPr lang="en-US" sz="1600" spc="30" dirty="0">
                <a:solidFill>
                  <a:srgbClr val="FFFFFF"/>
                </a:solidFill>
                <a:latin typeface="Segoe UI"/>
              </a:rPr>
              <a:t>Telemetry is collected at each</a:t>
            </a:r>
            <a:r>
              <a:rPr lang="en-US" sz="1600" dirty="0">
                <a:solidFill>
                  <a:srgbClr val="FFFFFF"/>
                </a:solidFill>
                <a:latin typeface="Segoe UI"/>
              </a:rPr>
              <a:t> </a:t>
            </a:r>
            <a:r>
              <a:rPr lang="en-US" sz="1600" spc="-30" dirty="0">
                <a:solidFill>
                  <a:srgbClr val="FFFFFF"/>
                </a:solidFill>
                <a:latin typeface="Segoe UI"/>
              </a:rPr>
              <a:t>tier: mobile applications, server</a:t>
            </a:r>
            <a:r>
              <a:rPr lang="en-US" sz="1600" dirty="0">
                <a:solidFill>
                  <a:srgbClr val="FFFFFF"/>
                </a:solidFill>
                <a:latin typeface="Segoe UI"/>
              </a:rPr>
              <a:t> applications and browser</a:t>
            </a:r>
          </a:p>
        </p:txBody>
      </p:sp>
      <p:sp>
        <p:nvSpPr>
          <p:cNvPr id="75" name="Rectangle 74"/>
          <p:cNvSpPr/>
          <p:nvPr/>
        </p:nvSpPr>
        <p:spPr>
          <a:xfrm>
            <a:off x="822862" y="1079289"/>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1</a:t>
            </a:r>
          </a:p>
        </p:txBody>
      </p:sp>
      <p:sp>
        <p:nvSpPr>
          <p:cNvPr id="77" name="Rectangle 76"/>
          <p:cNvSpPr/>
          <p:nvPr/>
        </p:nvSpPr>
        <p:spPr>
          <a:xfrm>
            <a:off x="5727075" y="4440549"/>
            <a:ext cx="3359218" cy="976585"/>
          </a:xfrm>
          <a:prstGeom prst="rect">
            <a:avLst/>
          </a:prstGeom>
        </p:spPr>
        <p:txBody>
          <a:bodyPr wrap="square">
            <a:spAutoFit/>
          </a:bodyPr>
          <a:lstStyle/>
          <a:p>
            <a:pPr defTabSz="932373">
              <a:lnSpc>
                <a:spcPct val="120000"/>
              </a:lnSpc>
              <a:defRPr/>
            </a:pPr>
            <a:r>
              <a:rPr lang="en-US" sz="1600" dirty="0">
                <a:solidFill>
                  <a:srgbClr val="FFFFFF"/>
                </a:solidFill>
                <a:latin typeface="Segoe UI"/>
              </a:rPr>
              <a:t>Telemetry arrives in the Application Insights service in the cloud where it is processed &amp; stored</a:t>
            </a:r>
            <a:endParaRPr lang="en-US" sz="1600" dirty="0">
              <a:solidFill>
                <a:prstClr val="black"/>
              </a:solidFill>
              <a:latin typeface="Segoe UI"/>
            </a:endParaRPr>
          </a:p>
        </p:txBody>
      </p:sp>
      <p:sp>
        <p:nvSpPr>
          <p:cNvPr id="109" name="Rectangle 108"/>
          <p:cNvSpPr/>
          <p:nvPr/>
        </p:nvSpPr>
        <p:spPr>
          <a:xfrm>
            <a:off x="8269044" y="1054376"/>
            <a:ext cx="3381327" cy="845469"/>
          </a:xfrm>
          <a:prstGeom prst="rect">
            <a:avLst/>
          </a:prstGeom>
        </p:spPr>
        <p:txBody>
          <a:bodyPr wrap="square">
            <a:spAutoFit/>
          </a:bodyPr>
          <a:lstStyle/>
          <a:p>
            <a:pPr defTabSz="914180">
              <a:defRPr/>
            </a:pPr>
            <a:r>
              <a:rPr lang="en-US" sz="1600" dirty="0">
                <a:solidFill>
                  <a:srgbClr val="FFFFFF"/>
                </a:solidFill>
                <a:latin typeface="Segoe UI"/>
              </a:rPr>
              <a:t>Get a 360° view of the application including availability, performance and usage patterns</a:t>
            </a:r>
          </a:p>
        </p:txBody>
      </p:sp>
      <p:sp>
        <p:nvSpPr>
          <p:cNvPr id="110" name="Rectangle 109"/>
          <p:cNvSpPr/>
          <p:nvPr/>
        </p:nvSpPr>
        <p:spPr>
          <a:xfrm>
            <a:off x="7432493" y="489867"/>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3</a:t>
            </a:r>
          </a:p>
        </p:txBody>
      </p:sp>
      <p:sp>
        <p:nvSpPr>
          <p:cNvPr id="115" name="Right Arrow 114"/>
          <p:cNvSpPr/>
          <p:nvPr/>
        </p:nvSpPr>
        <p:spPr bwMode="auto">
          <a:xfrm>
            <a:off x="6008337" y="2625584"/>
            <a:ext cx="2161936" cy="1245030"/>
          </a:xfrm>
          <a:prstGeom prst="rightArrow">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sp>
        <p:nvSpPr>
          <p:cNvPr id="40" name="Freeform 95"/>
          <p:cNvSpPr>
            <a:spLocks/>
          </p:cNvSpPr>
          <p:nvPr/>
        </p:nvSpPr>
        <p:spPr bwMode="auto">
          <a:xfrm flipH="1">
            <a:off x="4193254" y="2060742"/>
            <a:ext cx="2542253" cy="165099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09" tIns="46604" rIns="93209" bIns="46604" numCol="1" anchor="ctr" anchorCtr="0" compatLnSpc="1">
            <a:prstTxWarp prst="textNoShape">
              <a:avLst/>
            </a:prstTxWarp>
          </a:bodyPr>
          <a:lstStyle/>
          <a:p>
            <a:pPr algn="ctr" defTabSz="932049">
              <a:defRPr/>
            </a:pPr>
            <a:endParaRPr lang="en-US" sz="2399" kern="0" dirty="0">
              <a:solidFill>
                <a:srgbClr val="692B7B"/>
              </a:solidFill>
              <a:latin typeface="Segoe UI"/>
            </a:endParaRPr>
          </a:p>
        </p:txBody>
      </p:sp>
      <p:grpSp>
        <p:nvGrpSpPr>
          <p:cNvPr id="51" name="Group 50"/>
          <p:cNvGrpSpPr/>
          <p:nvPr/>
        </p:nvGrpSpPr>
        <p:grpSpPr>
          <a:xfrm>
            <a:off x="7983064" y="4513035"/>
            <a:ext cx="4204898" cy="2343587"/>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grpSp>
      <p:sp>
        <p:nvSpPr>
          <p:cNvPr id="78" name="Rectangle 77"/>
          <p:cNvSpPr/>
          <p:nvPr/>
        </p:nvSpPr>
        <p:spPr>
          <a:xfrm>
            <a:off x="4900046" y="3959030"/>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953" y="2570306"/>
            <a:ext cx="2172237" cy="1714924"/>
          </a:xfrm>
          <a:prstGeom prst="rect">
            <a:avLst/>
          </a:prstGeom>
        </p:spPr>
      </p:pic>
      <p:grpSp>
        <p:nvGrpSpPr>
          <p:cNvPr id="114" name="Group 113"/>
          <p:cNvGrpSpPr/>
          <p:nvPr/>
        </p:nvGrpSpPr>
        <p:grpSpPr>
          <a:xfrm>
            <a:off x="8271391" y="1917087"/>
            <a:ext cx="3674723" cy="2928863"/>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1144442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758" y="1186356"/>
            <a:ext cx="7168398" cy="3407696"/>
          </a:xfrm>
        </p:spPr>
        <p:txBody>
          <a:bodyPr/>
          <a:lstStyle/>
          <a:p>
            <a:r>
              <a:rPr lang="en-US" dirty="0" smtClean="0"/>
              <a:t>Demo: 360</a:t>
            </a:r>
            <a:r>
              <a:rPr lang="en-US" dirty="0" smtClean="0">
                <a:latin typeface="Segoe UI Light" panose="020B0502040204020203" pitchFamily="34" charset="0"/>
                <a:cs typeface="Segoe UI Light" panose="020B0502040204020203" pitchFamily="34" charset="0"/>
              </a:rPr>
              <a:t>°</a:t>
            </a:r>
            <a:r>
              <a:rPr lang="en-US" dirty="0" smtClean="0"/>
              <a:t> Overview</a:t>
            </a:r>
            <a:endParaRPr lang="en-US" dirty="0"/>
          </a:p>
        </p:txBody>
      </p:sp>
      <p:sp>
        <p:nvSpPr>
          <p:cNvPr id="4" name="TextBox 3"/>
          <p:cNvSpPr txBox="1"/>
          <p:nvPr/>
        </p:nvSpPr>
        <p:spPr>
          <a:xfrm>
            <a:off x="2514601" y="3176308"/>
            <a:ext cx="5951951" cy="1417745"/>
          </a:xfrm>
          <a:prstGeom prst="rect">
            <a:avLst/>
          </a:prstGeom>
          <a:noFill/>
        </p:spPr>
        <p:txBody>
          <a:bodyPr wrap="none" lIns="179238" tIns="143391" rIns="179238" bIns="143391" rtlCol="0">
            <a:spAutoFit/>
          </a:bodyPr>
          <a:lstStyle/>
          <a:p>
            <a:pPr defTabSz="914180">
              <a:lnSpc>
                <a:spcPct val="90000"/>
              </a:lnSpc>
              <a:spcAft>
                <a:spcPts val="588"/>
              </a:spcAft>
            </a:pPr>
            <a:r>
              <a:rPr lang="en-US" sz="2352" kern="0" dirty="0">
                <a:gradFill>
                  <a:gsLst>
                    <a:gs pos="2917">
                      <a:srgbClr val="FFFFFF"/>
                    </a:gs>
                    <a:gs pos="30000">
                      <a:srgbClr val="FFFFFF"/>
                    </a:gs>
                  </a:gsLst>
                  <a:lin ang="5400000" scaled="0"/>
                </a:gradFill>
                <a:latin typeface="Segoe UI"/>
              </a:rPr>
              <a:t>We will explore:</a:t>
            </a:r>
          </a:p>
          <a:p>
            <a:pPr marL="448102" indent="-448102" defTabSz="914180">
              <a:lnSpc>
                <a:spcPct val="90000"/>
              </a:lnSpc>
              <a:spcAft>
                <a:spcPts val="588"/>
              </a:spcAft>
              <a:buFont typeface="+mj-lt"/>
              <a:buAutoNum type="arabicPeriod"/>
            </a:pPr>
            <a:r>
              <a:rPr lang="en-US" sz="2352" kern="0" dirty="0">
                <a:gradFill>
                  <a:gsLst>
                    <a:gs pos="2917">
                      <a:srgbClr val="FFFFFF"/>
                    </a:gs>
                    <a:gs pos="30000">
                      <a:srgbClr val="FFFFFF"/>
                    </a:gs>
                  </a:gsLst>
                  <a:lin ang="5400000" scaled="0"/>
                </a:gradFill>
                <a:latin typeface="Segoe UI"/>
              </a:rPr>
              <a:t>Application Insights in Azure Portal</a:t>
            </a:r>
          </a:p>
          <a:p>
            <a:pPr marL="448102" indent="-448102" defTabSz="914180">
              <a:lnSpc>
                <a:spcPct val="90000"/>
              </a:lnSpc>
              <a:spcAft>
                <a:spcPts val="588"/>
              </a:spcAft>
              <a:buFont typeface="+mj-lt"/>
              <a:buAutoNum type="arabicPeriod"/>
            </a:pPr>
            <a:r>
              <a:rPr lang="en-US" sz="2352" kern="0" dirty="0">
                <a:gradFill>
                  <a:gsLst>
                    <a:gs pos="2917">
                      <a:srgbClr val="FFFFFF"/>
                    </a:gs>
                    <a:gs pos="30000">
                      <a:srgbClr val="FFFFFF"/>
                    </a:gs>
                  </a:gsLst>
                  <a:lin ang="5400000" scaled="0"/>
                </a:gradFill>
                <a:latin typeface="Segoe UI"/>
              </a:rPr>
              <a:t>Out of the Box Telemetry for 360° view</a:t>
            </a:r>
          </a:p>
        </p:txBody>
      </p:sp>
    </p:spTree>
    <p:extLst>
      <p:ext uri="{BB962C8B-B14F-4D97-AF65-F5344CB8AC3E}">
        <p14:creationId xmlns:p14="http://schemas.microsoft.com/office/powerpoint/2010/main" val="76022674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8163" y="288926"/>
            <a:ext cx="11652250" cy="900113"/>
          </a:xfrm>
        </p:spPr>
        <p:txBody>
          <a:bodyPr/>
          <a:lstStyle/>
          <a:p>
            <a:r>
              <a:rPr lang="en-US" dirty="0" smtClean="0">
                <a:solidFill>
                  <a:schemeClr val="bg1"/>
                </a:solidFill>
              </a:rPr>
              <a:t>Key capabilities</a:t>
            </a:r>
            <a:endParaRPr lang="en-US" dirty="0">
              <a:solidFill>
                <a:schemeClr val="bg1"/>
              </a:solidFill>
            </a:endParaRPr>
          </a:p>
        </p:txBody>
      </p:sp>
      <p:grpSp>
        <p:nvGrpSpPr>
          <p:cNvPr id="196" name="Group 195"/>
          <p:cNvGrpSpPr/>
          <p:nvPr/>
        </p:nvGrpSpPr>
        <p:grpSpPr>
          <a:xfrm>
            <a:off x="7213562" y="1335221"/>
            <a:ext cx="2434748" cy="5140141"/>
            <a:chOff x="7258025" y="1360941"/>
            <a:chExt cx="2484217" cy="5244577"/>
          </a:xfrm>
        </p:grpSpPr>
        <p:grpSp>
          <p:nvGrpSpPr>
            <p:cNvPr id="197" name="Group 196"/>
            <p:cNvGrpSpPr/>
            <p:nvPr/>
          </p:nvGrpSpPr>
          <p:grpSpPr>
            <a:xfrm>
              <a:off x="7258025" y="1360941"/>
              <a:ext cx="2480727" cy="4479931"/>
              <a:chOff x="1994601" y="1498778"/>
              <a:chExt cx="2480727" cy="4479931"/>
            </a:xfrm>
          </p:grpSpPr>
          <p:sp>
            <p:nvSpPr>
              <p:cNvPr id="199" name="Rectangle 198"/>
              <p:cNvSpPr/>
              <p:nvPr/>
            </p:nvSpPr>
            <p:spPr bwMode="gray">
              <a:xfrm>
                <a:off x="1994601" y="1498778"/>
                <a:ext cx="2480725" cy="4479931"/>
              </a:xfrm>
              <a:prstGeom prst="rect">
                <a:avLst/>
              </a:prstGeom>
              <a:solidFill>
                <a:srgbClr val="AC2A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30" dirty="0">
                    <a:solidFill>
                      <a:prstClr val="white"/>
                    </a:solidFill>
                    <a:latin typeface="Segoe UI"/>
                    <a:cs typeface="Segoe UI" pitchFamily="34" charset="0"/>
                  </a:rPr>
                  <a:t>360° view of</a:t>
                </a:r>
                <a:r>
                  <a:rPr lang="en-US" sz="1600" kern="0" dirty="0">
                    <a:solidFill>
                      <a:prstClr val="white"/>
                    </a:solidFill>
                    <a:latin typeface="Segoe UI"/>
                    <a:cs typeface="Segoe UI" pitchFamily="34" charset="0"/>
                  </a:rPr>
                  <a:t> </a:t>
                </a:r>
                <a:r>
                  <a:rPr lang="en-US" sz="1600" kern="0" spc="-30" dirty="0">
                    <a:solidFill>
                      <a:prstClr val="white"/>
                    </a:solidFill>
                    <a:latin typeface="Segoe UI"/>
                    <a:cs typeface="Segoe UI" pitchFamily="34" charset="0"/>
                  </a:rPr>
                  <a:t>your app with availability, </a:t>
                </a:r>
                <a:r>
                  <a:rPr lang="en-US" sz="1600" kern="0" dirty="0">
                    <a:solidFill>
                      <a:prstClr val="white"/>
                    </a:solidFill>
                    <a:latin typeface="Segoe UI"/>
                    <a:cs typeface="Segoe UI" pitchFamily="34" charset="0"/>
                  </a:rPr>
                  <a:t>performance and user behavior</a:t>
                </a:r>
              </a:p>
            </p:txBody>
          </p:sp>
          <p:sp>
            <p:nvSpPr>
              <p:cNvPr id="200" name="Rectangle 4"/>
              <p:cNvSpPr/>
              <p:nvPr/>
            </p:nvSpPr>
            <p:spPr bwMode="gray">
              <a:xfrm>
                <a:off x="1994602" y="1498778"/>
                <a:ext cx="2480726"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360° View</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01" name="Picture 200"/>
              <p:cNvPicPr>
                <a:picLocks noChangeAspect="1"/>
              </p:cNvPicPr>
              <p:nvPr/>
            </p:nvPicPr>
            <p:blipFill>
              <a:blip r:embed="rId3"/>
              <a:stretch>
                <a:fillRect/>
              </a:stretch>
            </p:blipFill>
            <p:spPr>
              <a:xfrm>
                <a:off x="2070908" y="2410308"/>
                <a:ext cx="2396799" cy="1798589"/>
              </a:xfrm>
              <a:prstGeom prst="rect">
                <a:avLst/>
              </a:prstGeom>
            </p:spPr>
          </p:pic>
        </p:grpSp>
        <p:sp>
          <p:nvSpPr>
            <p:cNvPr id="198" name="Rectangle 197"/>
            <p:cNvSpPr/>
            <p:nvPr/>
          </p:nvSpPr>
          <p:spPr bwMode="auto">
            <a:xfrm>
              <a:off x="7269136" y="5997506"/>
              <a:ext cx="2473106" cy="608012"/>
            </a:xfrm>
            <a:prstGeom prst="rect">
              <a:avLst/>
            </a:prstGeom>
            <a:solidFill>
              <a:srgbClr val="8D237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INVALUABLE</a:t>
              </a:r>
            </a:p>
          </p:txBody>
        </p:sp>
      </p:grpSp>
      <p:grpSp>
        <p:nvGrpSpPr>
          <p:cNvPr id="202" name="Group 201"/>
          <p:cNvGrpSpPr/>
          <p:nvPr/>
        </p:nvGrpSpPr>
        <p:grpSpPr>
          <a:xfrm>
            <a:off x="4592089" y="1337887"/>
            <a:ext cx="2434748" cy="5143902"/>
            <a:chOff x="4683769" y="1363662"/>
            <a:chExt cx="2484217" cy="5248415"/>
          </a:xfrm>
        </p:grpSpPr>
        <p:grpSp>
          <p:nvGrpSpPr>
            <p:cNvPr id="203" name="Group 202"/>
            <p:cNvGrpSpPr/>
            <p:nvPr/>
          </p:nvGrpSpPr>
          <p:grpSpPr>
            <a:xfrm>
              <a:off x="4683769" y="1363662"/>
              <a:ext cx="2480725" cy="4479931"/>
              <a:chOff x="4563387" y="1498778"/>
              <a:chExt cx="2480725" cy="4479931"/>
            </a:xfrm>
          </p:grpSpPr>
          <p:sp>
            <p:nvSpPr>
              <p:cNvPr id="205" name="Rectangle 204"/>
              <p:cNvSpPr/>
              <p:nvPr/>
            </p:nvSpPr>
            <p:spPr bwMode="gray">
              <a:xfrm>
                <a:off x="4563387" y="1498778"/>
                <a:ext cx="2480725" cy="4479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50" dirty="0">
                    <a:solidFill>
                      <a:prstClr val="white"/>
                    </a:solidFill>
                    <a:latin typeface="Segoe UI"/>
                    <a:cs typeface="Segoe UI" pitchFamily="34" charset="0"/>
                  </a:rPr>
                  <a:t>Explore and analyze</a:t>
                </a:r>
                <a:r>
                  <a:rPr lang="en-US" sz="1600" kern="0" dirty="0">
                    <a:solidFill>
                      <a:prstClr val="white"/>
                    </a:solidFill>
                    <a:latin typeface="Segoe UI"/>
                    <a:cs typeface="Segoe UI" pitchFamily="34" charset="0"/>
                  </a:rPr>
                  <a:t> across dimensions to</a:t>
                </a:r>
                <a:r>
                  <a:rPr lang="en-US" sz="1600" kern="0" spc="-60" dirty="0">
                    <a:solidFill>
                      <a:prstClr val="white"/>
                    </a:solidFill>
                    <a:latin typeface="Segoe UI"/>
                    <a:cs typeface="Segoe UI" pitchFamily="34" charset="0"/>
                  </a:rPr>
                  <a:t> make informed prioritization </a:t>
                </a:r>
                <a:r>
                  <a:rPr lang="en-US" sz="1600" kern="0" spc="30" dirty="0">
                    <a:solidFill>
                      <a:prstClr val="white"/>
                    </a:solidFill>
                    <a:latin typeface="Segoe UI"/>
                    <a:cs typeface="Segoe UI" pitchFamily="34" charset="0"/>
                  </a:rPr>
                  <a:t>decisions</a:t>
                </a:r>
                <a:endParaRPr lang="en-US" sz="1600" kern="0" spc="-60" dirty="0">
                  <a:gradFill>
                    <a:gsLst>
                      <a:gs pos="75182">
                        <a:srgbClr val="FFFFFF"/>
                      </a:gs>
                      <a:gs pos="50000">
                        <a:srgbClr val="FFFFFF"/>
                      </a:gs>
                    </a:gsLst>
                    <a:lin ang="5400000" scaled="0"/>
                  </a:gradFill>
                  <a:latin typeface="Segoe UI"/>
                </a:endParaRPr>
              </a:p>
            </p:txBody>
          </p:sp>
          <p:sp>
            <p:nvSpPr>
              <p:cNvPr id="206" name="Rectangle 4"/>
              <p:cNvSpPr/>
              <p:nvPr/>
            </p:nvSpPr>
            <p:spPr bwMode="gray">
              <a:xfrm>
                <a:off x="4563387" y="1498778"/>
                <a:ext cx="248072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0094BC"/>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Deep Insights</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07" name="Picture 206"/>
              <p:cNvPicPr>
                <a:picLocks noChangeAspect="1"/>
              </p:cNvPicPr>
              <p:nvPr/>
            </p:nvPicPr>
            <p:blipFill>
              <a:blip r:embed="rId4"/>
              <a:stretch>
                <a:fillRect/>
              </a:stretch>
            </p:blipFill>
            <p:spPr>
              <a:xfrm>
                <a:off x="4670731" y="2466055"/>
                <a:ext cx="2254238" cy="1676437"/>
              </a:xfrm>
              <a:prstGeom prst="rect">
                <a:avLst/>
              </a:prstGeom>
            </p:spPr>
          </p:pic>
        </p:grpSp>
        <p:sp>
          <p:nvSpPr>
            <p:cNvPr id="204" name="Rectangle 203"/>
            <p:cNvSpPr/>
            <p:nvPr/>
          </p:nvSpPr>
          <p:spPr bwMode="auto">
            <a:xfrm>
              <a:off x="4694880" y="6004065"/>
              <a:ext cx="2473106" cy="608012"/>
            </a:xfrm>
            <a:prstGeom prst="rect">
              <a:avLst/>
            </a:prstGeom>
            <a:solidFill>
              <a:srgbClr val="0094B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POWERFUL</a:t>
              </a:r>
            </a:p>
          </p:txBody>
        </p:sp>
      </p:grpSp>
      <p:grpSp>
        <p:nvGrpSpPr>
          <p:cNvPr id="208" name="Group 207"/>
          <p:cNvGrpSpPr/>
          <p:nvPr/>
        </p:nvGrpSpPr>
        <p:grpSpPr>
          <a:xfrm>
            <a:off x="1985228" y="1337888"/>
            <a:ext cx="2433503" cy="5137911"/>
            <a:chOff x="2124422" y="1363662"/>
            <a:chExt cx="2482946" cy="5242302"/>
          </a:xfrm>
        </p:grpSpPr>
        <p:grpSp>
          <p:nvGrpSpPr>
            <p:cNvPr id="209" name="Group 208"/>
            <p:cNvGrpSpPr/>
            <p:nvPr/>
          </p:nvGrpSpPr>
          <p:grpSpPr>
            <a:xfrm>
              <a:off x="2126643" y="1363662"/>
              <a:ext cx="2480725" cy="4479931"/>
              <a:chOff x="2126643" y="1363662"/>
              <a:chExt cx="2480725" cy="4479931"/>
            </a:xfrm>
          </p:grpSpPr>
          <p:sp>
            <p:nvSpPr>
              <p:cNvPr id="211" name="Rectangle 210"/>
              <p:cNvSpPr/>
              <p:nvPr/>
            </p:nvSpPr>
            <p:spPr bwMode="gray">
              <a:xfrm>
                <a:off x="2126643" y="1363662"/>
                <a:ext cx="2480725" cy="4479931"/>
              </a:xfrm>
              <a:prstGeom prst="rect">
                <a:avLst/>
              </a:prstGeom>
              <a:solidFill>
                <a:srgbClr val="F78C1F"/>
              </a:solidFill>
              <a:ln w="9525" cap="flat" cmpd="sng" algn="ctr">
                <a:noFill/>
                <a:prstDash val="solid"/>
                <a:headEnd type="none" w="med" len="med"/>
                <a:tailEnd type="none" w="med" len="med"/>
              </a:ln>
              <a:effectLst/>
            </p:spPr>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50" dirty="0">
                    <a:solidFill>
                      <a:prstClr val="white"/>
                    </a:solidFill>
                    <a:latin typeface="Segoe UI"/>
                    <a:cs typeface="Segoe UI" pitchFamily="34" charset="0"/>
                  </a:rPr>
                  <a:t>Fully integrated with development tools across multiple platforms</a:t>
                </a:r>
                <a:endParaRPr lang="en-US" sz="1600" kern="0" spc="-60" dirty="0">
                  <a:gradFill>
                    <a:gsLst>
                      <a:gs pos="75182">
                        <a:srgbClr val="FFFFFF"/>
                      </a:gs>
                      <a:gs pos="50000">
                        <a:srgbClr val="FFFFFF"/>
                      </a:gs>
                    </a:gsLst>
                    <a:lin ang="5400000" scaled="0"/>
                  </a:gradFill>
                  <a:latin typeface="Segoe UI"/>
                </a:endParaRPr>
              </a:p>
            </p:txBody>
          </p:sp>
          <p:sp>
            <p:nvSpPr>
              <p:cNvPr id="212" name="Rectangle 4"/>
              <p:cNvSpPr/>
              <p:nvPr/>
            </p:nvSpPr>
            <p:spPr bwMode="gray">
              <a:xfrm>
                <a:off x="2126643" y="1363662"/>
                <a:ext cx="248046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Built-in Analytics</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13" name="Group 212"/>
              <p:cNvGrpSpPr/>
              <p:nvPr/>
            </p:nvGrpSpPr>
            <p:grpSpPr>
              <a:xfrm>
                <a:off x="2218402" y="2475035"/>
                <a:ext cx="2310706" cy="1569140"/>
                <a:chOff x="3757613" y="4330700"/>
                <a:chExt cx="1919288" cy="1303338"/>
              </a:xfrm>
            </p:grpSpPr>
            <p:sp>
              <p:nvSpPr>
                <p:cNvPr id="214"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5"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6"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7"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8"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9"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0"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1"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2"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3"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4"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5"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6"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7"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8"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9"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0"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1"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2"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3"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4"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5"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6"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7"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8"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9"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0"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1"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2"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3"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4"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5"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6"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7"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8"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9"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0"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1"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2"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3"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4"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5"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6"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7"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8"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9"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0"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1"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2"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3"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4"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5"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6"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7"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8"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9"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0"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1"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2"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3"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4"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5"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6"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7"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8"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9"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0"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1"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2"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3"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4"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5"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6"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7"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8"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9"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0"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1"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2"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3"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4"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5"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6"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7"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8"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9"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0"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1"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2"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3"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4"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5"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6"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7"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8"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9"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0"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1"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2"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3"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4"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5"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6"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7"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8"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9"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0"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1"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2"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3"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4"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5"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6"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7"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8"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9"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0"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1"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2"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3"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4"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5"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6"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7"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8"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9"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0"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1"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2"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3"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4"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5"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6"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7"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8"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9"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0"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1"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2"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3"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4"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5"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6"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7"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8"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9"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0"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1"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2"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3"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4"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5"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6"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7"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8"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9"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0"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1"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2"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3"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4"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5"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6"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7"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8"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9"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0"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1"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2"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3"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4"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5"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6"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7"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8"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9"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0"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1"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2"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grpSp>
        </p:grpSp>
        <p:sp>
          <p:nvSpPr>
            <p:cNvPr id="210" name="Rectangle 209"/>
            <p:cNvSpPr/>
            <p:nvPr/>
          </p:nvSpPr>
          <p:spPr bwMode="auto">
            <a:xfrm>
              <a:off x="2124422" y="5997952"/>
              <a:ext cx="2473106" cy="608012"/>
            </a:xfrm>
            <a:prstGeom prst="rect">
              <a:avLst/>
            </a:prstGeom>
            <a:solidFill>
              <a:srgbClr val="C5660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EASY</a:t>
              </a:r>
            </a:p>
          </p:txBody>
        </p:sp>
      </p:grpSp>
    </p:spTree>
    <p:extLst>
      <p:ext uri="{BB962C8B-B14F-4D97-AF65-F5344CB8AC3E}">
        <p14:creationId xmlns:p14="http://schemas.microsoft.com/office/powerpoint/2010/main" val="1141670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759" y="1190080"/>
            <a:ext cx="7617625" cy="3312093"/>
          </a:xfrm>
        </p:spPr>
        <p:txBody>
          <a:bodyPr/>
          <a:lstStyle/>
          <a:p>
            <a:r>
              <a:rPr lang="en-US" dirty="0" smtClean="0"/>
              <a:t>Any Platform - Any App</a:t>
            </a:r>
            <a:endParaRPr lang="en-US" dirty="0"/>
          </a:p>
          <a:p>
            <a:pPr marL="0" indent="0">
              <a:buClr>
                <a:srgbClr val="47D8FF"/>
              </a:buClr>
              <a:buNone/>
            </a:pPr>
            <a:r>
              <a:rPr lang="en-US" sz="2352" dirty="0">
                <a:solidFill>
                  <a:srgbClr val="FFFFFF"/>
                </a:solidFill>
              </a:rPr>
              <a:t>    On-</a:t>
            </a:r>
            <a:r>
              <a:rPr lang="en-US" sz="2352" dirty="0" err="1">
                <a:solidFill>
                  <a:srgbClr val="FFFFFF"/>
                </a:solidFill>
              </a:rPr>
              <a:t>Prem</a:t>
            </a:r>
            <a:r>
              <a:rPr lang="en-US" sz="2352" dirty="0">
                <a:solidFill>
                  <a:srgbClr val="FFFFFF"/>
                </a:solidFill>
              </a:rPr>
              <a:t>, Azure, AWS, Google Cloud, App Stores…</a:t>
            </a:r>
            <a:endParaRPr lang="en-US" dirty="0" smtClean="0"/>
          </a:p>
          <a:p>
            <a:pPr>
              <a:spcBef>
                <a:spcPts val="1764"/>
              </a:spcBef>
            </a:pPr>
            <a:r>
              <a:rPr lang="en-US" dirty="0" smtClean="0"/>
              <a:t>Open Source SDK</a:t>
            </a:r>
            <a:r>
              <a:rPr lang="en-US" dirty="0"/>
              <a:t>s</a:t>
            </a:r>
            <a:br>
              <a:rPr lang="en-US" dirty="0"/>
            </a:br>
            <a:r>
              <a:rPr lang="en-US" sz="2352" dirty="0">
                <a:solidFill>
                  <a:schemeClr val="tx1"/>
                </a:solidFill>
              </a:rPr>
              <a:t>https://github.com/Microsoft/ApplicationInsights-Home</a:t>
            </a:r>
          </a:p>
          <a:p>
            <a:pPr>
              <a:spcBef>
                <a:spcPts val="1764"/>
              </a:spcBef>
            </a:pPr>
            <a:r>
              <a:rPr lang="en-US" dirty="0" smtClean="0"/>
              <a:t>Logging </a:t>
            </a:r>
            <a:r>
              <a:rPr lang="en-US" dirty="0"/>
              <a:t>F</a:t>
            </a:r>
            <a:r>
              <a:rPr lang="en-US" dirty="0" smtClean="0"/>
              <a:t>rameworks</a:t>
            </a:r>
            <a:r>
              <a:rPr lang="en-US" dirty="0"/>
              <a:t/>
            </a:r>
            <a:br>
              <a:rPr lang="en-US" dirty="0"/>
            </a:br>
            <a:r>
              <a:rPr lang="en-US" sz="2352" dirty="0">
                <a:solidFill>
                  <a:schemeClr val="tx1"/>
                </a:solidFill>
              </a:rPr>
              <a:t>Log4Net, nLog, System.Diagnostics, Log4J, Logback</a:t>
            </a:r>
          </a:p>
        </p:txBody>
      </p:sp>
      <p:sp>
        <p:nvSpPr>
          <p:cNvPr id="3" name="Title 2"/>
          <p:cNvSpPr>
            <a:spLocks noGrp="1"/>
          </p:cNvSpPr>
          <p:nvPr>
            <p:ph type="title"/>
          </p:nvPr>
        </p:nvSpPr>
        <p:spPr/>
        <p:txBody>
          <a:bodyPr/>
          <a:lstStyle/>
          <a:p>
            <a:r>
              <a:rPr lang="en-US" dirty="0" smtClean="0"/>
              <a:t>Supported Platforms &amp; Languages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7495" y="1306232"/>
            <a:ext cx="2389844" cy="2389844"/>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675851" y="1918147"/>
            <a:ext cx="1293367" cy="129336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7907" y="238632"/>
            <a:ext cx="1465656" cy="1465656"/>
          </a:xfrm>
          <a:prstGeom prst="rect">
            <a:avLst/>
          </a:prstGeom>
        </p:spPr>
      </p:pic>
      <p:pic>
        <p:nvPicPr>
          <p:cNvPr id="12" name="Picture 2" descr="http://upload.wikimedia.org/wikipedia/commons/f/f1/Ruby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9217" y="3751141"/>
            <a:ext cx="926017" cy="9269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22205" y="3729550"/>
            <a:ext cx="1009494" cy="10094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4409" y="4971053"/>
            <a:ext cx="4705003" cy="1730705"/>
          </a:xfrm>
          <a:prstGeom prst="rect">
            <a:avLst/>
          </a:prstGeom>
        </p:spPr>
      </p:pic>
      <p:pic>
        <p:nvPicPr>
          <p:cNvPr id="1030" name="Picture 6" descr="http://3.bp.blogspot.com/-PTty3CfTGnA/TpZOEjTQ_WI/AAAAAAAAAeo/KeKt_D5X2xo/s200/j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1005" y="3700113"/>
            <a:ext cx="1043057" cy="1043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9">
            <a:clrChange>
              <a:clrFrom>
                <a:srgbClr val="323232"/>
              </a:clrFrom>
              <a:clrTo>
                <a:srgbClr val="323232">
                  <a:alpha val="0"/>
                </a:srgbClr>
              </a:clrTo>
            </a:clrChange>
            <a:extLst>
              <a:ext uri="{28A0092B-C50C-407E-A947-70E740481C1C}">
                <a14:useLocalDpi xmlns:a14="http://schemas.microsoft.com/office/drawing/2010/main" val="0"/>
              </a:ext>
            </a:extLst>
          </a:blip>
          <a:stretch>
            <a:fillRect/>
          </a:stretch>
        </p:blipFill>
        <p:spPr>
          <a:xfrm>
            <a:off x="6576852" y="4614226"/>
            <a:ext cx="3301286" cy="2444356"/>
          </a:xfrm>
          <a:prstGeom prst="rect">
            <a:avLst/>
          </a:prstGeom>
        </p:spPr>
      </p:pic>
      <p:pic>
        <p:nvPicPr>
          <p:cNvPr id="1040" name="Picture 16" descr="File:PHP-logo.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84538" y="5384206"/>
            <a:ext cx="1884679" cy="99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39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smtClean="0"/>
              <a:t>App Service - one </a:t>
            </a:r>
            <a:r>
              <a:rPr lang="en-US" sz="4800" dirty="0"/>
              <a:t>integrated </a:t>
            </a:r>
            <a:r>
              <a:rPr lang="en-US" sz="4800" dirty="0" smtClean="0"/>
              <a:t>offering</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App Services</a:t>
            </a:r>
            <a:endParaRPr lang="en-US" sz="4000" dirty="0"/>
          </a:p>
        </p:txBody>
      </p:sp>
      <p:sp>
        <p:nvSpPr>
          <p:cNvPr id="3" name="Content Placeholder 2"/>
          <p:cNvSpPr>
            <a:spLocks noGrp="1"/>
          </p:cNvSpPr>
          <p:nvPr>
            <p:ph sz="quarter" idx="10"/>
          </p:nvPr>
        </p:nvSpPr>
        <p:spPr/>
        <p:txBody>
          <a:bodyPr/>
          <a:lstStyle/>
          <a:p>
            <a:r>
              <a:rPr lang="en-US" sz="2400" dirty="0" smtClean="0"/>
              <a:t>Automatic OS patching</a:t>
            </a:r>
          </a:p>
          <a:p>
            <a:r>
              <a:rPr lang="en-US" sz="2400" dirty="0" smtClean="0"/>
              <a:t>Enterprise-grade security</a:t>
            </a:r>
          </a:p>
          <a:p>
            <a:r>
              <a:rPr lang="en-US" sz="2400" dirty="0" smtClean="0"/>
              <a:t>High availability</a:t>
            </a:r>
          </a:p>
          <a:p>
            <a:pPr lvl="1"/>
            <a:r>
              <a:rPr lang="en-US" sz="2400" dirty="0" smtClean="0"/>
              <a:t>Automated scale out/in</a:t>
            </a:r>
          </a:p>
          <a:p>
            <a:pPr lvl="1"/>
            <a:r>
              <a:rPr lang="en-US" sz="2400" dirty="0" smtClean="0"/>
              <a:t>Built-in load balancing</a:t>
            </a:r>
          </a:p>
          <a:p>
            <a:r>
              <a:rPr lang="en-US" sz="2400" dirty="0" smtClean="0"/>
              <a:t>Supports many languages and platforms</a:t>
            </a:r>
          </a:p>
          <a:p>
            <a:pPr lvl="1"/>
            <a:r>
              <a:rPr lang="en-US" sz="2400" dirty="0" smtClean="0"/>
              <a:t>.NET, Node.js, Python, Ruby and many more</a:t>
            </a:r>
          </a:p>
          <a:p>
            <a:r>
              <a:rPr lang="en-US" sz="2400" dirty="0" smtClean="0"/>
              <a:t>Easy continuous deployment</a:t>
            </a:r>
          </a:p>
          <a:p>
            <a:pPr lvl="1"/>
            <a:r>
              <a:rPr lang="en-US" sz="2400" dirty="0" smtClean="0"/>
              <a:t>Continuous delivery from third-party source control providers</a:t>
            </a:r>
          </a:p>
          <a:p>
            <a:pPr lvl="1"/>
            <a:r>
              <a:rPr lang="en-US" sz="2400" dirty="0" smtClean="0"/>
              <a:t>Built-in </a:t>
            </a:r>
            <a:r>
              <a:rPr lang="en-US" sz="2400" dirty="0" err="1" smtClean="0"/>
              <a:t>Git</a:t>
            </a:r>
            <a:r>
              <a:rPr lang="en-US" sz="2400" dirty="0" smtClean="0"/>
              <a:t> repo</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1.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7.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8.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7457</TotalTime>
  <Words>2339</Words>
  <Application>Microsoft Office PowerPoint</Application>
  <PresentationFormat>Widescreen</PresentationFormat>
  <Paragraphs>559</Paragraphs>
  <Slides>60</Slides>
  <Notes>24</Notes>
  <HiddenSlides>2</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60</vt:i4>
      </vt:variant>
    </vt:vector>
  </HeadingPairs>
  <TitlesOfParts>
    <vt:vector size="83" baseType="lpstr">
      <vt:lpstr>宋体</vt:lpstr>
      <vt:lpstr>Aharoni</vt:lpstr>
      <vt:lpstr>Arial</vt:lpstr>
      <vt:lpstr>Avenir LT Pro 45 Book</vt:lpstr>
      <vt:lpstr>Calibri</vt:lpstr>
      <vt:lpstr>Consolas</vt:lpstr>
      <vt:lpstr>ＭＳ Ｐゴシック</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2_Azure Event</vt:lpstr>
      <vt:lpstr>Azure Event</vt:lpstr>
      <vt:lpstr>3_Azure Event</vt:lpstr>
      <vt:lpstr>1_5-30660_TR21_BO_CT_Template</vt:lpstr>
      <vt:lpstr>4_Azure Event</vt:lpstr>
      <vt:lpstr>2_5-30660_TR21_BO_CT_Template</vt:lpstr>
      <vt:lpstr>Azure PaaS</vt:lpstr>
      <vt:lpstr>Host your applications on Azure</vt:lpstr>
      <vt:lpstr>PowerPoint Presentation</vt:lpstr>
      <vt:lpstr>Agenda</vt:lpstr>
      <vt:lpstr>Azure App Service</vt:lpstr>
      <vt:lpstr>App Service - one integrated offering</vt:lpstr>
      <vt:lpstr>PowerPoint Presentation</vt:lpstr>
      <vt:lpstr>Benefits of App Services</vt:lpstr>
      <vt:lpstr>PowerPoint Presentation</vt:lpstr>
      <vt:lpstr>Web Apps</vt:lpstr>
      <vt:lpstr>PowerPoint Presentation</vt:lpstr>
      <vt:lpstr>Azure App Service Web Apps</vt:lpstr>
      <vt:lpstr>PowerPoint Presentation</vt:lpstr>
      <vt:lpstr>Demo: Creating a Web App</vt:lpstr>
      <vt:lpstr>PowerPoint Presentation</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Custom API</vt:lpstr>
      <vt:lpstr>Continous Delivery with App Service</vt:lpstr>
      <vt:lpstr>PowerPoint Presentation</vt:lpstr>
      <vt:lpstr>Continuous Deployment for Web Apps</vt:lpstr>
      <vt:lpstr>PowerPoint Presentation</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What is Application Insights?</vt:lpstr>
      <vt:lpstr>Demo: 360° Overview</vt:lpstr>
      <vt:lpstr>Key capabilities</vt:lpstr>
      <vt:lpstr>Supported Platforms &amp; Languages</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Vishesh Oberoi</cp:lastModifiedBy>
  <cp:revision>378</cp:revision>
  <cp:lastPrinted>2014-03-26T17:46:13Z</cp:lastPrinted>
  <dcterms:created xsi:type="dcterms:W3CDTF">2014-03-19T23:21:38Z</dcterms:created>
  <dcterms:modified xsi:type="dcterms:W3CDTF">2015-11-02T10:44:12Z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